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nton" pitchFamily="2" charset="77"/>
      <p:regular r:id="rId19"/>
    </p:embeddedFont>
    <p:embeddedFont>
      <p:font typeface="Archivo Black" panose="020B0A03020202020B04" pitchFamily="34" charset="77"/>
      <p:regular r:id="rId20"/>
    </p:embeddedFont>
    <p:embeddedFont>
      <p:font typeface="Canva Sans" panose="020B0503030501040103" pitchFamily="34" charset="0"/>
      <p:regular r:id="rId21"/>
    </p:embeddedFont>
    <p:embeddedFont>
      <p:font typeface="League Spartan" pitchFamily="2" charset="7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86" autoAdjust="0"/>
    <p:restoredTop sz="94586" autoAdjust="0"/>
  </p:normalViewPr>
  <p:slideViewPr>
    <p:cSldViewPr>
      <p:cViewPr varScale="1">
        <p:scale>
          <a:sx n="82" d="100"/>
          <a:sy n="82"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19.11.2024</a:t>
            </a:fld>
            <a:endParaRPr lang="cs-CZ" dirty="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dirty="0"/>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Nike</a:t>
            </a:r>
          </a:p>
          <a:p>
            <a:r>
              <a:rPr lang="en-US" dirty="0"/>
              <a:t>Technology Focus</a:t>
            </a:r>
          </a:p>
          <a:p>
            <a:r>
              <a:rPr lang="en-US" dirty="0"/>
              <a:t>Nike invests heavily in technology to enhance both product design and user experiences. Tools like Flyknit—a material innovation—combine performance with sustainability by using less waste during production. Additionally, Nike+ apps serve as a digital bridge between the brand and its customers, collecting valuable data to refine its offerings.</a:t>
            </a:r>
          </a:p>
          <a:p>
            <a:endParaRPr lang="en-US" dirty="0"/>
          </a:p>
          <a:p>
            <a:r>
              <a:rPr lang="en-US" dirty="0"/>
              <a:t>Personalization</a:t>
            </a:r>
          </a:p>
          <a:p>
            <a:r>
              <a:rPr lang="en-US" dirty="0"/>
              <a:t>Nike uses data-driven insights from its Nike+ apps to tailor recommendations based on user activity, preferences, and goals. Whether for casual runners or elite athletes, this ensures every customer receives products and suggestions uniquely suited to their needs.</a:t>
            </a:r>
          </a:p>
          <a:p>
            <a:endParaRPr lang="en-US" dirty="0"/>
          </a:p>
          <a:p>
            <a:r>
              <a:rPr lang="en-US" dirty="0"/>
              <a:t>Inventory Optimization</a:t>
            </a:r>
          </a:p>
          <a:p>
            <a:r>
              <a:rPr lang="en-US" dirty="0"/>
              <a:t>The acquisition of Celect has revolutionized Nike’s inventory management. By leveraging hyper-local demand predictions, Nike ensures that its stock levels align with customer demand in specific regions, reducing markdowns and avoiding overstock situations.</a:t>
            </a:r>
          </a:p>
          <a:p>
            <a:endParaRPr lang="en-US" dirty="0"/>
          </a:p>
          <a:p>
            <a:r>
              <a:rPr lang="en-US" dirty="0"/>
              <a:t>Sustainability</a:t>
            </a:r>
          </a:p>
          <a:p>
            <a:r>
              <a:rPr lang="en-US" dirty="0"/>
              <a:t>Nike places a strong emphasis on sustainability, evident in its Flyknit technology. By focusing on material efficiency and waste reduction during production, Nike integrates eco-conscious practices into its core business operations. Predictive modeling helps minimize resource usage while maintaining performance standards.</a:t>
            </a:r>
          </a:p>
          <a:p>
            <a:endParaRPr lang="en-US" dirty="0"/>
          </a:p>
          <a:p>
            <a:r>
              <a:rPr lang="en-US" dirty="0"/>
              <a:t>Customer-Centric Approach</a:t>
            </a:r>
          </a:p>
          <a:p>
            <a:r>
              <a:rPr lang="en-US" dirty="0"/>
              <a:t>Customer retention and loyalty are key pillars of Nike’s strategy. The brand uses data analytics to create tailored, engaging experiences that deepen customer relationships. Loyalty programs and fitness tracking through Nike apps enhance this engagement, ensuring sustained connections with its audience.</a:t>
            </a:r>
          </a:p>
          <a:p>
            <a:endParaRPr lang="en-US" dirty="0"/>
          </a:p>
          <a:p>
            <a:r>
              <a:rPr lang="en-US" dirty="0"/>
              <a:t>Adidas</a:t>
            </a:r>
          </a:p>
          <a:p>
            <a:r>
              <a:rPr lang="en-US" dirty="0"/>
              <a:t>Technology Focus</a:t>
            </a:r>
          </a:p>
          <a:p>
            <a:r>
              <a:rPr lang="en-US" dirty="0"/>
              <a:t>Adidas incorporates cutting-edge technology like Speedfactory to enable localized and efficient manufacturing. Its focus on digital consumer engagement further strengthens its position as a tech-forward brand.</a:t>
            </a:r>
          </a:p>
          <a:p>
            <a:endParaRPr lang="en-US" dirty="0"/>
          </a:p>
          <a:p>
            <a:r>
              <a:rPr lang="en-US" dirty="0"/>
              <a:t>Personalization</a:t>
            </a:r>
          </a:p>
          <a:p>
            <a:r>
              <a:rPr lang="en-US" dirty="0"/>
              <a:t>Adidas delivers highly personalized digital experiences, utilizing consumer data to tailor products and marketing efforts. Its strategies include offering customizable options and aligning product designs with regional and demographic trends.</a:t>
            </a:r>
          </a:p>
          <a:p>
            <a:endParaRPr lang="en-US" dirty="0"/>
          </a:p>
          <a:p>
            <a:r>
              <a:rPr lang="en-US" dirty="0"/>
              <a:t>Inventory Optimization</a:t>
            </a:r>
          </a:p>
          <a:p>
            <a:r>
              <a:rPr lang="en-US" dirty="0"/>
              <a:t>Adidas employs predictive analytics to manage inventory effectively, especially for limited-edition products. This ensures exclusivity while maintaining optimal stock levels to maximize profitability and customer satisfaction.</a:t>
            </a:r>
          </a:p>
          <a:p>
            <a:endParaRPr lang="en-US" dirty="0"/>
          </a:p>
          <a:p>
            <a:r>
              <a:rPr lang="en-US" dirty="0"/>
              <a:t>Sustainability</a:t>
            </a:r>
          </a:p>
          <a:p>
            <a:r>
              <a:rPr lang="en-US" dirty="0"/>
              <a:t>The brand emphasizes sustainable innovation, as demonstrated by initiatives like Futurecraft Loop—a fully recyclable shoe that underscores Adidas’s commitment to circular product design. Lifecycle data informs material choices, reducing environmental impact.</a:t>
            </a:r>
          </a:p>
          <a:p>
            <a:endParaRPr lang="en-US" dirty="0"/>
          </a:p>
          <a:p>
            <a:r>
              <a:rPr lang="en-US" dirty="0"/>
              <a:t>Customer-Centric Approach</a:t>
            </a:r>
          </a:p>
          <a:p>
            <a:r>
              <a:rPr lang="en-US" dirty="0"/>
              <a:t>Adidas prioritizes engaging consumers through localized trends and regional preferences. This ensures its offerings resonate with different markets, enhancing brand relevance and loyalty.</a:t>
            </a:r>
          </a:p>
          <a:p>
            <a:endParaRPr lang="en-US" dirty="0"/>
          </a:p>
          <a:p>
            <a:r>
              <a:rPr lang="en-US" dirty="0"/>
              <a:t>Under Armour</a:t>
            </a:r>
          </a:p>
          <a:p>
            <a:r>
              <a:rPr lang="en-US" dirty="0"/>
              <a:t>Technology Focus</a:t>
            </a:r>
          </a:p>
          <a:p>
            <a:r>
              <a:rPr lang="en-US" dirty="0"/>
              <a:t>Under Armour integrates data from fitness apps like MyFitnessPal and MapMyFitness into its operations to drive innovation. This data forms the foundation for its adaptive fabric technology, enabling products to respond in real time to consumer needs.</a:t>
            </a:r>
          </a:p>
          <a:p>
            <a:endParaRPr lang="en-US" dirty="0"/>
          </a:p>
          <a:p>
            <a:r>
              <a:rPr lang="en-US" dirty="0"/>
              <a:t>Personalization</a:t>
            </a:r>
          </a:p>
          <a:p>
            <a:r>
              <a:rPr lang="en-US" dirty="0"/>
              <a:t>By analyzing fitness data, Under Armour provides personalized product recommendations and real-time adjustments in gear. This creates a hyper-customized experience for athletes, enhancing both performance and engagement.</a:t>
            </a:r>
          </a:p>
          <a:p>
            <a:endParaRPr lang="en-US" dirty="0"/>
          </a:p>
          <a:p>
            <a:r>
              <a:rPr lang="en-US" dirty="0"/>
              <a:t>Inventory Optimization</a:t>
            </a:r>
          </a:p>
          <a:p>
            <a:r>
              <a:rPr lang="en-US" dirty="0"/>
              <a:t>Predictive analytics helps Under Armour forecast demand for adaptive fabrics, ensuring production aligns with seasonal and regional requirements. This minimizes waste, reduces overstock, and optimizes resource allocation.</a:t>
            </a:r>
          </a:p>
          <a:p>
            <a:endParaRPr lang="en-US" dirty="0"/>
          </a:p>
          <a:p>
            <a:r>
              <a:rPr lang="en-US" dirty="0"/>
              <a:t>Sustainability</a:t>
            </a:r>
          </a:p>
          <a:p>
            <a:r>
              <a:rPr lang="en-US" dirty="0"/>
              <a:t>Under Armour is committed to developing durable and recyclable adaptive fabrics, reducing environmental impact and aligning with eco-conscious consumer expectations. This effort combines innovation with sustainability goals to meet long-term objectives.</a:t>
            </a:r>
          </a:p>
          <a:p>
            <a:endParaRPr lang="en-US" dirty="0"/>
          </a:p>
          <a:p>
            <a:r>
              <a:rPr lang="en-US" dirty="0"/>
              <a:t>Customer-Centric Approach</a:t>
            </a:r>
          </a:p>
          <a:p>
            <a:r>
              <a:rPr lang="en-US" dirty="0"/>
              <a:t>Under Armour deepens customer engagement by integrating fitness and lifestyle data into its gear development. Feedback loops allow the brand to refine products continuously, ensuring they meet and exceed customer expectations.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Adaptive Fabric: Elevating Under Armour's Performance Technology Beyond Iso-Chill</a:t>
            </a:r>
          </a:p>
          <a:p>
            <a:endParaRPr lang="en-US" dirty="0"/>
          </a:p>
          <a:p>
            <a:r>
              <a:rPr lang="en-US" dirty="0"/>
              <a:t>Business Concept:</a:t>
            </a:r>
          </a:p>
          <a:p>
            <a:r>
              <a:rPr lang="en-US" dirty="0"/>
              <a:t>While Under Armour's Iso-Chill technology has focused on cooling athletes by passively dissipating heat, our proposed Adaptive Fabric concept pushes the boundaries of athletic apparel. Adaptive Fabric integrates heating and cooling capabilities, providing dynamic and personalized solutions for a variety of athletic needs, all based on real-time data and body conditions.</a:t>
            </a:r>
          </a:p>
          <a:p>
            <a:endParaRPr lang="en-US" dirty="0"/>
          </a:p>
          <a:p>
            <a:r>
              <a:rPr lang="en-US" dirty="0"/>
              <a:t>Key Differentiators of Adaptive Fabric Technology</a:t>
            </a:r>
          </a:p>
          <a:p>
            <a:endParaRPr lang="en-US" dirty="0"/>
          </a:p>
          <a:p>
            <a:r>
              <a:rPr lang="en-US" dirty="0"/>
              <a:t>1) Muscle Relaxation:</a:t>
            </a:r>
          </a:p>
          <a:p>
            <a:r>
              <a:rPr lang="en-US" dirty="0"/>
              <a:t>Adaptive Fabric offers both heating and cooling functionalities to enhance muscle relaxation. Post-exercise, the cooling feature is utilized to reduce inflammation and swelling, which is crucial for rapid post-workout recovery and prevention of muscle fatigue. After cooling, the heating functionality is activated to improve blood flow, reduce muscle stiffness, and further promote relaxation, allowing deeper recovery and minimizing soreness. The fabric's adaptability means it can switch dynamically between cooling and heating to meet the athlete's needs at any given time, optimizing recovery and flexibility.</a:t>
            </a:r>
          </a:p>
          <a:p>
            <a:endParaRPr lang="en-US" dirty="0"/>
          </a:p>
          <a:p>
            <a:r>
              <a:rPr lang="en-US" dirty="0"/>
              <a:t>2) Better Performance In Cold Conditions:</a:t>
            </a:r>
          </a:p>
          <a:p>
            <a:r>
              <a:rPr lang="en-US" dirty="0"/>
              <a:t>The heating functionality helps maintain muscle warmth during cold weather, which prevents muscle stiffness and ensures optimal flexibility. This is particularly critical for outdoor winter sports where maintaining muscle temperature directly impacts athletic performance.</a:t>
            </a:r>
          </a:p>
          <a:p>
            <a:endParaRPr lang="en-US" dirty="0"/>
          </a:p>
          <a:p>
            <a:r>
              <a:rPr lang="en-US" dirty="0"/>
              <a:t>3) Preventing Voidness and Maintaining Blood Flow:</a:t>
            </a:r>
          </a:p>
          <a:p>
            <a:r>
              <a:rPr lang="en-US" dirty="0"/>
              <a:t>For athletes experiencing extended periods of inactivity (e.g., sitting on the bench or resting during breaks), the heating function helps maintain steady blood flow to prevent voidness or numbness in the muscles. By keeping blood circulation optimal, Adaptive fabric ensures muscles remain primed for action whenever needed. Additionally, heating helps facilitate lactic acid removal post-exercise, reducing muscle soreness and aiding in faster recovery.</a:t>
            </a:r>
          </a:p>
          <a:p>
            <a:endParaRPr lang="en-US" dirty="0"/>
          </a:p>
          <a:p>
            <a:r>
              <a:rPr lang="en-US" dirty="0"/>
              <a:t>4) After-Match Muscle Recovery:</a:t>
            </a:r>
          </a:p>
          <a:p>
            <a:r>
              <a:rPr lang="en-US" dirty="0"/>
              <a:t>Adaptive Fabric provides targeted heat to muscle groups post-match, aiding in tension reduction and muscle relaxation. This targeted warmth allows for enhanced recovery, helping athletes feel refreshed and recover more quickly.</a:t>
            </a:r>
          </a:p>
          <a:p>
            <a:endParaRPr lang="en-US" dirty="0"/>
          </a:p>
          <a:p>
            <a:r>
              <a:rPr lang="en-US" dirty="0"/>
              <a:t>5) Smart Compression &amp; Fatigue Prevention:</a:t>
            </a:r>
          </a:p>
          <a:p>
            <a:r>
              <a:rPr lang="en-US" dirty="0"/>
              <a:t>Beyond heating and cooling, Adaptive Fabric integrates smart compression technology. Using real-time data on fatigue, heart rate, and sweat detection, the fabric can alert wearers to slow down or take breaks to prevent fatigue. Additionally, adaptive clothing can provide extra cushion support to vulnerable areas, like the knees, reducing the risk of injury due to jerks or high impact.</a:t>
            </a:r>
          </a:p>
          <a:p>
            <a:endParaRPr lang="en-US" dirty="0"/>
          </a:p>
          <a:p>
            <a:r>
              <a:rPr lang="en-US" dirty="0"/>
              <a:t>Integration with Under Armour App: Athletes can access the Under Armour app to get real-time updates on the adaptive fabric's features, including personalized heating and cooling levels, fatigue alerts, and suggested recovery actions. This level of integration creates a smart, connected ecosystem that helps users make informed decisions to enhance performance and recovery.</a:t>
            </a:r>
          </a:p>
          <a:p>
            <a:endParaRPr lang="en-US" dirty="0"/>
          </a:p>
          <a:p>
            <a:r>
              <a:rPr lang="en-US" dirty="0"/>
              <a:t>Analytical Study of Adaptive Fabric Technology</a:t>
            </a:r>
          </a:p>
          <a:p>
            <a:endParaRPr lang="en-US" dirty="0"/>
          </a:p>
          <a:p>
            <a:r>
              <a:rPr lang="en-US" dirty="0"/>
              <a:t>Feasibility and Cost: The idea of adaptive fabric is technologically possible, but it requires advanced sensor integration, flexible heating elements, and a robust control system to operate effectively. Current research indicates that micro-heating elements and cooling patches can be embedded within fabrics, but the complexity means that the initial cost will be higher compared to traditional athletic apparel.</a:t>
            </a:r>
          </a:p>
          <a:p>
            <a:endParaRPr lang="en-US" dirty="0"/>
          </a:p>
          <a:p>
            <a:r>
              <a:rPr lang="en-US" dirty="0"/>
              <a:t>Cost Considerations: Adaptive fabrics will likely be positioned as a premium product due to the materials and technology involved. These garments will be more expensive to produce due to the integration of microcontrollers, sensors, heating/cooling elements, and machine learning algorithms to personalize the user's experience. However, the enhanced performance and recovery benefits justify the higher price for elite athletes and tech-savvy consumers.</a:t>
            </a:r>
          </a:p>
          <a:p>
            <a:endParaRPr lang="en-US" dirty="0"/>
          </a:p>
          <a:p>
            <a:r>
              <a:rPr lang="en-US" dirty="0"/>
              <a:t>Waterproof Capability: Yes, adaptive fabrics can be made waterproof or water-resistant through advanced coatings or waterproof membranes. This ensures that the integrated sensors and heating elements are protected from sweat and environmental moisture, making it practical for real-life use during outdoor activities or intense workouts.</a:t>
            </a:r>
          </a:p>
          <a:p>
            <a:endParaRPr lang="en-US" dirty="0"/>
          </a:p>
          <a:p>
            <a:r>
              <a:rPr lang="en-US" dirty="0"/>
              <a:t>Marketability: Given the increasing interest in personalized performance apparel, adaptive fabric has a promising market opportunity. The combination of dynamic temperature regulation, smart compression, and data-driven feedback provides a distinct value proposition that would appeal to professional athletes and fitness enthusiasts. The technology’s uniqueness will create a differentiator for Under Armour, pushing them ahead of competitors in terms of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Strategies to Engage More Customers</a:t>
            </a:r>
          </a:p>
          <a:p>
            <a:endParaRPr lang="en-US" dirty="0"/>
          </a:p>
          <a:p>
            <a:r>
              <a:rPr lang="en-US" dirty="0"/>
              <a:t>1) Sponsorships in Major Sports: To engage a larger audience and create visibility, Under Armour can pursue sponsorships in major sports events, such as football, baseball, and basketball games. By partnering with popular teams or leagues, Adaptive Fabric can gain exposure through athletes wearing the technology during high-profile events, showcasing the benefits of personalized heating and cooling for performance and recovery.</a:t>
            </a:r>
          </a:p>
          <a:p>
            <a:endParaRPr lang="en-US" dirty="0"/>
          </a:p>
          <a:p>
            <a:r>
              <a:rPr lang="en-US" dirty="0"/>
              <a:t>2) Collaborations with Health Organizations: Under Armour could also collaborate with health organizations like the World Health Organization (WHO), sports rehabilitation clinics, or professional physiotherapy associations to highlight the health benefits of adaptive clothing. By promoting the use of adaptive fabrics for injury prevention, enhanced recovery, and maintaining optimal muscle health, the brand can tap into the health-conscious market and build credibility.</a:t>
            </a:r>
          </a:p>
          <a:p>
            <a:endParaRPr lang="en-US" dirty="0"/>
          </a:p>
          <a:p>
            <a:r>
              <a:rPr lang="en-US" dirty="0"/>
              <a:t>3) Fitness and Wellness Partnerships: Collaborate with gyms, fitness centers, and wellness influencers to promote the Adaptive Fabric as a must-have for both professional athletes and everyday fitness enthusiasts. Demonstrations in fitness centers or endorsements from fitness trainers can help communicate the tangible benefits of the technology.</a:t>
            </a:r>
          </a:p>
          <a:p>
            <a:endParaRPr lang="en-US" dirty="0"/>
          </a:p>
          <a:p>
            <a:r>
              <a:rPr lang="en-US" dirty="0"/>
              <a:t>4) Digital Marketing and Influencer Campaigns: A targeted digital marketing campaign could be used to showcase real-life use cases, featuring professional athletes and fitness influencers. These campaigns could emphasize the personalized experience provided by Adaptive Fabric and its benefits over traditional apparel, including targeted heating, cooling, and compression for optimal performance and recovery.</a:t>
            </a:r>
          </a:p>
          <a:p>
            <a:endParaRPr lang="en-US" dirty="0"/>
          </a:p>
          <a:p>
            <a:r>
              <a:rPr lang="en-US" dirty="0"/>
              <a:t>5) Early Adopter Program: Launch an early adopter program to allow fitness enthusiasts, elite athletes, and technology fans to purchase and test the Adaptive Fabric technology early. This will help create buzz and gather feedback to refine the product before a larger rollout.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Innovation and Research &amp; Development (R&amp;D) Expansion</a:t>
            </a:r>
          </a:p>
          <a:p>
            <a:r>
              <a:rPr lang="en-US" dirty="0"/>
              <a:t>Key Idea: The integration of technologies like sensors, machine learning, and IoT requires Under Armour’s R&amp;D to evolve beyond traditional textile engineering to encompass advanced software and data science.</a:t>
            </a:r>
          </a:p>
          <a:p>
            <a:endParaRPr lang="en-US" dirty="0"/>
          </a:p>
          <a:p>
            <a:r>
              <a:rPr lang="en-US" dirty="0"/>
              <a:t>Actions:</a:t>
            </a:r>
          </a:p>
          <a:p>
            <a:endParaRPr lang="en-US" dirty="0"/>
          </a:p>
          <a:p>
            <a:r>
              <a:rPr lang="en-US" dirty="0"/>
              <a:t>Expand R&amp;D Teams: Build dedicated teams for smart textiles and software integration to align fabric innovation with digital ecosystems.</a:t>
            </a:r>
          </a:p>
          <a:p>
            <a:r>
              <a:rPr lang="en-US" dirty="0"/>
              <a:t>Collaborate with Tech Companies: Partner with leading tech firms for expertise in machine learning, IoT, and app development to fast-track innovation.</a:t>
            </a:r>
          </a:p>
          <a:p>
            <a:r>
              <a:rPr lang="en-US" dirty="0"/>
              <a:t>Upskilling Initiatives: Provide existing employees with training in data analytics, AI, and IoT to create a workforce capable of supporting adaptive fabric innovations.</a:t>
            </a:r>
          </a:p>
          <a:p>
            <a:endParaRPr lang="en-US" dirty="0"/>
          </a:p>
          <a:p>
            <a:r>
              <a:rPr lang="en-US" dirty="0"/>
              <a:t>Challenges:</a:t>
            </a:r>
          </a:p>
          <a:p>
            <a:endParaRPr lang="en-US" dirty="0"/>
          </a:p>
          <a:p>
            <a:r>
              <a:rPr lang="en-US" dirty="0"/>
              <a:t>Balancing cost and speed of R&amp;D expansion.</a:t>
            </a:r>
          </a:p>
          <a:p>
            <a:r>
              <a:rPr lang="en-US" dirty="0"/>
              <a:t>Maintaining alignment between textile and tech development cycles.</a:t>
            </a:r>
          </a:p>
          <a:p>
            <a:endParaRPr lang="en-US" dirty="0"/>
          </a:p>
          <a:p>
            <a:r>
              <a:rPr lang="en-US" dirty="0"/>
              <a:t>Opportunities:</a:t>
            </a:r>
          </a:p>
          <a:p>
            <a:endParaRPr lang="en-US" dirty="0"/>
          </a:p>
          <a:p>
            <a:r>
              <a:rPr lang="en-US" dirty="0"/>
              <a:t>Stay ahead in the smart apparel market by pioneering innovative products.</a:t>
            </a:r>
          </a:p>
          <a:p>
            <a:r>
              <a:rPr lang="en-US" dirty="0"/>
              <a:t>Leverage collaborative innovation to share R&amp;D costs and risks.</a:t>
            </a:r>
          </a:p>
          <a:p>
            <a:endParaRPr lang="en-US" dirty="0"/>
          </a:p>
          <a:p>
            <a:endParaRPr lang="en-US" dirty="0"/>
          </a:p>
          <a:p>
            <a:r>
              <a:rPr lang="en-US" dirty="0"/>
              <a:t>2. Product Development Lifecycle Transformation</a:t>
            </a:r>
          </a:p>
          <a:p>
            <a:r>
              <a:rPr lang="en-US" dirty="0"/>
              <a:t>Key Idea: Transitioning to iterative and data-driven development processes allows for faster, user-centered innovation in adaptive fabrics.</a:t>
            </a:r>
          </a:p>
          <a:p>
            <a:endParaRPr lang="en-US" dirty="0"/>
          </a:p>
          <a:p>
            <a:r>
              <a:rPr lang="en-US" dirty="0"/>
              <a:t>Actions:</a:t>
            </a:r>
          </a:p>
          <a:p>
            <a:endParaRPr lang="en-US" dirty="0"/>
          </a:p>
          <a:p>
            <a:r>
              <a:rPr lang="en-US" dirty="0"/>
              <a:t>Adopt Agile Methodologies: Use an agile framework to accelerate product development cycles and allow for flexibility based on real-time data insights.</a:t>
            </a:r>
          </a:p>
          <a:p>
            <a:r>
              <a:rPr lang="en-US" dirty="0"/>
              <a:t>Use Predictive Analytics: Analyze customer data and usage patterns to anticipate needs, refine designs, and improve personalization.</a:t>
            </a:r>
          </a:p>
          <a:p>
            <a:r>
              <a:rPr lang="en-US" dirty="0"/>
              <a:t>Implement Prototyping and Testing: Regularly test prototypes in real-world conditions using consumer feedback to enhance product iterations.</a:t>
            </a:r>
          </a:p>
          <a:p>
            <a:endParaRPr lang="en-US" dirty="0"/>
          </a:p>
          <a:p>
            <a:r>
              <a:rPr lang="en-US" dirty="0"/>
              <a:t>Challenges:</a:t>
            </a:r>
          </a:p>
          <a:p>
            <a:endParaRPr lang="en-US" dirty="0"/>
          </a:p>
          <a:p>
            <a:r>
              <a:rPr lang="en-US" dirty="0"/>
              <a:t>Managing cross-functional teams in fast-paced agile environments.</a:t>
            </a:r>
          </a:p>
          <a:p>
            <a:r>
              <a:rPr lang="en-US" dirty="0"/>
              <a:t>Ensuring data quality and relevance for predictive models.</a:t>
            </a:r>
          </a:p>
          <a:p>
            <a:endParaRPr lang="en-US" dirty="0"/>
          </a:p>
          <a:p>
            <a:r>
              <a:rPr lang="en-US" dirty="0"/>
              <a:t>Opportunities:</a:t>
            </a:r>
          </a:p>
          <a:p>
            <a:endParaRPr lang="en-US" dirty="0"/>
          </a:p>
          <a:p>
            <a:r>
              <a:rPr lang="en-US" dirty="0"/>
              <a:t>Quickly respond to market demands and consumer feedback.</a:t>
            </a:r>
          </a:p>
          <a:p>
            <a:r>
              <a:rPr lang="en-US" dirty="0"/>
              <a:t>Enhance product quality and relevance through real-time improvement.</a:t>
            </a:r>
          </a:p>
          <a:p>
            <a:endParaRPr lang="en-US" dirty="0"/>
          </a:p>
          <a:p>
            <a:r>
              <a:rPr lang="en-US" dirty="0"/>
              <a:t>3. New Business Models and Revenue Streams</a:t>
            </a:r>
          </a:p>
          <a:p>
            <a:r>
              <a:rPr lang="en-US" dirty="0"/>
              <a:t>Key Idea: Adaptive fabric technology paves the way for innovative revenue models beyond traditional retail, focusing on digital and service-based income streams.</a:t>
            </a:r>
          </a:p>
          <a:p>
            <a:endParaRPr lang="en-US" dirty="0"/>
          </a:p>
          <a:p>
            <a:r>
              <a:rPr lang="en-US" dirty="0"/>
              <a:t>Actions:</a:t>
            </a:r>
          </a:p>
          <a:p>
            <a:endParaRPr lang="en-US" dirty="0"/>
          </a:p>
          <a:p>
            <a:r>
              <a:rPr lang="en-US" dirty="0"/>
              <a:t>Introduce Subscription Services: Offer access to premium features like enhanced app integration, advanced fabric settings, or fitness insights through a subscription model.</a:t>
            </a:r>
          </a:p>
          <a:p>
            <a:r>
              <a:rPr lang="en-US" dirty="0"/>
              <a:t>Monetize Wearable Data: Partner with analytics platforms to provide anonymized data insights to health or fitness industries.</a:t>
            </a:r>
          </a:p>
          <a:p>
            <a:r>
              <a:rPr lang="en-US" dirty="0"/>
              <a:t>Forge Partnerships: Collaborate with fitness tech companies (e.g., Fitbit, Garmin) to create integrated ecosystems that drive recurring revenue.</a:t>
            </a:r>
          </a:p>
          <a:p>
            <a:endParaRPr lang="en-US" dirty="0"/>
          </a:p>
          <a:p>
            <a:r>
              <a:rPr lang="en-US" dirty="0"/>
              <a:t>Challenges:</a:t>
            </a:r>
          </a:p>
          <a:p>
            <a:endParaRPr lang="en-US" dirty="0"/>
          </a:p>
          <a:p>
            <a:r>
              <a:rPr lang="en-US" dirty="0"/>
              <a:t>Addressing consumer privacy concerns when monetizing data.</a:t>
            </a:r>
          </a:p>
          <a:p>
            <a:r>
              <a:rPr lang="en-US" dirty="0"/>
              <a:t>Designing pricing models that align with customer expectations.</a:t>
            </a:r>
          </a:p>
          <a:p>
            <a:endParaRPr lang="en-US" dirty="0"/>
          </a:p>
          <a:p>
            <a:r>
              <a:rPr lang="en-US" dirty="0"/>
              <a:t>Opportunities:</a:t>
            </a:r>
          </a:p>
          <a:p>
            <a:endParaRPr lang="en-US" dirty="0"/>
          </a:p>
          <a:p>
            <a:r>
              <a:rPr lang="en-US" dirty="0"/>
              <a:t>Build long-term customer relationships through subscriptions.</a:t>
            </a:r>
          </a:p>
          <a:p>
            <a:r>
              <a:rPr lang="en-US" dirty="0"/>
              <a:t>Create competitive differentiation via ecosystem partnerships.</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4. Marketing and Consumer Engagement</a:t>
            </a:r>
          </a:p>
          <a:p>
            <a:r>
              <a:rPr lang="en-US" dirty="0"/>
              <a:t>Key Idea: A shift to personalized, data-driven marketing is critical to connect with consumers and showcase the unique value of adaptive fabrics.</a:t>
            </a:r>
          </a:p>
          <a:p>
            <a:endParaRPr lang="en-US" dirty="0"/>
          </a:p>
          <a:p>
            <a:r>
              <a:rPr lang="en-US" dirty="0"/>
              <a:t>Actions:</a:t>
            </a:r>
          </a:p>
          <a:p>
            <a:endParaRPr lang="en-US" dirty="0"/>
          </a:p>
          <a:p>
            <a:r>
              <a:rPr lang="en-US" dirty="0"/>
              <a:t>Targeted Campaigns: Use consumer data for tailored advertising that emphasizes product personalization and performance benefits.</a:t>
            </a:r>
          </a:p>
          <a:p>
            <a:r>
              <a:rPr lang="en-US" dirty="0"/>
              <a:t>Social Sharing: Encourage users to share their fitness achievements or fabric insights through integrated social media tools, boosting word-of-mouth marketing.</a:t>
            </a:r>
          </a:p>
          <a:p>
            <a:r>
              <a:rPr lang="en-US" dirty="0"/>
              <a:t>Gamification: Add rewards, challenges, and achievements to the app to foster engagement and brand loyalty.</a:t>
            </a:r>
          </a:p>
          <a:p>
            <a:endParaRPr lang="en-US" dirty="0"/>
          </a:p>
          <a:p>
            <a:r>
              <a:rPr lang="en-US" dirty="0"/>
              <a:t>Challenges:</a:t>
            </a:r>
          </a:p>
          <a:p>
            <a:endParaRPr lang="en-US" dirty="0"/>
          </a:p>
          <a:p>
            <a:r>
              <a:rPr lang="en-US" dirty="0"/>
              <a:t>Balancing personalization with privacy regulations.</a:t>
            </a:r>
          </a:p>
          <a:p>
            <a:r>
              <a:rPr lang="en-US" dirty="0"/>
              <a:t>Creating engaging campaigns that resonate across diverse audiences.</a:t>
            </a:r>
          </a:p>
          <a:p>
            <a:endParaRPr lang="en-US" dirty="0"/>
          </a:p>
          <a:p>
            <a:r>
              <a:rPr lang="en-US" dirty="0"/>
              <a:t>Opportunities:</a:t>
            </a:r>
          </a:p>
          <a:p>
            <a:endParaRPr lang="en-US" dirty="0"/>
          </a:p>
          <a:p>
            <a:r>
              <a:rPr lang="en-US" dirty="0"/>
              <a:t>Build deeper consumer relationships through customized experiences.</a:t>
            </a:r>
          </a:p>
          <a:p>
            <a:r>
              <a:rPr lang="en-US" dirty="0"/>
              <a:t>Use gamification to increase app usage and brand affinity.</a:t>
            </a:r>
          </a:p>
          <a:p>
            <a:endParaRPr lang="en-US" dirty="0"/>
          </a:p>
          <a:p>
            <a:endParaRPr lang="en-US" dirty="0"/>
          </a:p>
          <a:p>
            <a:r>
              <a:rPr lang="en-US" dirty="0"/>
              <a:t>5. Supply Chain and Manufacturing Adjustments</a:t>
            </a:r>
          </a:p>
          <a:p>
            <a:r>
              <a:rPr lang="en-US" dirty="0"/>
              <a:t>Key Idea: The supply chain must adapt to support flexible and data-driven production processes tailored to adaptive fabric’s advanced requirements.</a:t>
            </a:r>
          </a:p>
          <a:p>
            <a:endParaRPr lang="en-US" dirty="0"/>
          </a:p>
          <a:p>
            <a:r>
              <a:rPr lang="en-US" dirty="0"/>
              <a:t>Actions:</a:t>
            </a:r>
          </a:p>
          <a:p>
            <a:endParaRPr lang="en-US" dirty="0"/>
          </a:p>
          <a:p>
            <a:r>
              <a:rPr lang="en-US" dirty="0"/>
              <a:t>Predictive Demand Forecasting: Leverage analytics to anticipate production needs and minimize overproduction or stock shortages.</a:t>
            </a:r>
          </a:p>
          <a:p>
            <a:r>
              <a:rPr lang="en-US" dirty="0"/>
              <a:t>Just-In-Time Manufacturing: Adopt lean manufacturing processes to reduce waste and meet variable demand efficiently.</a:t>
            </a:r>
          </a:p>
          <a:p>
            <a:r>
              <a:rPr lang="en-US" dirty="0"/>
              <a:t>Focus on Sustainability: Prioritize eco-friendly materials and methods to align with growing consumer preferences for sustainable products.</a:t>
            </a:r>
          </a:p>
          <a:p>
            <a:endParaRPr lang="en-US" dirty="0"/>
          </a:p>
          <a:p>
            <a:r>
              <a:rPr lang="en-US" dirty="0"/>
              <a:t>Challenges:</a:t>
            </a:r>
          </a:p>
          <a:p>
            <a:endParaRPr lang="en-US" dirty="0"/>
          </a:p>
          <a:p>
            <a:r>
              <a:rPr lang="en-US" dirty="0"/>
              <a:t>Ensuring reliability of advanced materials and tech components.</a:t>
            </a:r>
          </a:p>
          <a:p>
            <a:r>
              <a:rPr lang="en-US" dirty="0"/>
              <a:t>Balancing sustainability goals with cost efficiency.</a:t>
            </a:r>
          </a:p>
          <a:p>
            <a:endParaRPr lang="en-US" dirty="0"/>
          </a:p>
          <a:p>
            <a:r>
              <a:rPr lang="en-US" dirty="0"/>
              <a:t>Opportunities:</a:t>
            </a:r>
          </a:p>
          <a:p>
            <a:endParaRPr lang="en-US" dirty="0"/>
          </a:p>
          <a:p>
            <a:r>
              <a:rPr lang="en-US" dirty="0"/>
              <a:t>Improve efficiency and profitability through streamlined operations.</a:t>
            </a:r>
          </a:p>
          <a:p>
            <a:r>
              <a:rPr lang="en-US" dirty="0"/>
              <a:t>Enhance brand reputation with sustainable practices.</a:t>
            </a:r>
          </a:p>
          <a:p>
            <a:endParaRPr lang="en-US" dirty="0"/>
          </a:p>
          <a:p>
            <a:endParaRPr lang="en-US" dirty="0"/>
          </a:p>
          <a:p>
            <a:r>
              <a:rPr lang="en-US" dirty="0"/>
              <a:t>6. Organizational Culture Shifts and Talent Acquisition</a:t>
            </a:r>
          </a:p>
          <a:p>
            <a:r>
              <a:rPr lang="en-US" dirty="0"/>
              <a:t>Key Idea: Fostering a culture of collaboration and innovation is essential to attract and retain the technical talent required for adaptive fabric success.</a:t>
            </a:r>
          </a:p>
          <a:p>
            <a:endParaRPr lang="en-US" dirty="0"/>
          </a:p>
          <a:p>
            <a:r>
              <a:rPr lang="en-US" dirty="0"/>
              <a:t>Actions:</a:t>
            </a:r>
          </a:p>
          <a:p>
            <a:endParaRPr lang="en-US" dirty="0"/>
          </a:p>
          <a:p>
            <a:r>
              <a:rPr lang="en-US" dirty="0"/>
              <a:t>Cross-Functional Teams: Establish teams combining expertise in textiles, software, data science, and IoT to ensure seamless collaboration.</a:t>
            </a:r>
          </a:p>
          <a:p>
            <a:r>
              <a:rPr lang="en-US" dirty="0"/>
              <a:t>Encourage Agility: Promote an adaptive, fast-moving organizational culture to support dynamic innovation cycles.</a:t>
            </a:r>
          </a:p>
          <a:p>
            <a:r>
              <a:rPr lang="en-US" dirty="0"/>
              <a:t>Recruit Technical Talent: Hire a Chief Technology Officer (CTO) and experts in AI, data science, and IoT to lead the adaptive fabric initiative.</a:t>
            </a:r>
          </a:p>
          <a:p>
            <a:r>
              <a:rPr lang="en-US" dirty="0"/>
              <a:t>Upskill Current Workforce: Provide learning opportunities in relevant technologies to prepare the existing workforce for the initiative.</a:t>
            </a:r>
          </a:p>
          <a:p>
            <a:endParaRPr lang="en-US" dirty="0"/>
          </a:p>
          <a:p>
            <a:r>
              <a:rPr lang="en-US" dirty="0"/>
              <a:t>Challenges:</a:t>
            </a:r>
          </a:p>
          <a:p>
            <a:endParaRPr lang="en-US" dirty="0"/>
          </a:p>
          <a:p>
            <a:r>
              <a:rPr lang="en-US" dirty="0"/>
              <a:t>Attracting top talent in a competitive job market.</a:t>
            </a:r>
          </a:p>
          <a:p>
            <a:r>
              <a:rPr lang="en-US" dirty="0"/>
              <a:t>Aligning traditional and digital teams under a unified culture.</a:t>
            </a:r>
          </a:p>
          <a:p>
            <a:endParaRPr lang="en-US" dirty="0"/>
          </a:p>
          <a:p>
            <a:r>
              <a:rPr lang="en-US" dirty="0"/>
              <a:t>Opportunities:</a:t>
            </a:r>
          </a:p>
          <a:p>
            <a:endParaRPr lang="en-US" dirty="0"/>
          </a:p>
          <a:p>
            <a:r>
              <a:rPr lang="en-US" dirty="0"/>
              <a:t>Build a forward-thinking organization ready for future innovations.</a:t>
            </a:r>
          </a:p>
          <a:p>
            <a:r>
              <a:rPr lang="en-US" dirty="0"/>
              <a:t>Drive faster, more effective innovation through interdisciplinary collaboration.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Market Risks</a:t>
            </a:r>
          </a:p>
          <a:p>
            <a:r>
              <a:rPr lang="en-US" dirty="0"/>
              <a:t>Key Idea: Building consumer trust in a new technology like adaptive fabric is essential but challenging due to privacy and adoption barriers.</a:t>
            </a:r>
          </a:p>
          <a:p>
            <a:endParaRPr lang="en-US" dirty="0"/>
          </a:p>
          <a:p>
            <a:r>
              <a:rPr lang="en-US" dirty="0"/>
              <a:t>Challenges:</a:t>
            </a:r>
          </a:p>
          <a:p>
            <a:endParaRPr lang="en-US" dirty="0"/>
          </a:p>
          <a:p>
            <a:r>
              <a:rPr lang="en-US" dirty="0"/>
              <a:t>Consumer Skepticism: Many consumers might be wary of trying a product that collects biometric data, fearing misuse or security breaches.</a:t>
            </a:r>
          </a:p>
          <a:p>
            <a:r>
              <a:rPr lang="en-US" dirty="0"/>
              <a:t>Customization Complexity: Catering to diverse user needs (e.g., athletic performance, casual wear) may require varying designs, increasing production complexity.</a:t>
            </a:r>
          </a:p>
          <a:p>
            <a:r>
              <a:rPr lang="en-US" dirty="0"/>
              <a:t>Price Sensitivity: Advanced features may result in higher costs, potentially alienating budget-conscious consumers.</a:t>
            </a:r>
          </a:p>
          <a:p>
            <a:endParaRPr lang="en-US" dirty="0"/>
          </a:p>
          <a:p>
            <a:r>
              <a:rPr lang="en-US" dirty="0"/>
              <a:t>Opportunities to Mitigate:</a:t>
            </a:r>
          </a:p>
          <a:p>
            <a:endParaRPr lang="en-US" dirty="0"/>
          </a:p>
          <a:p>
            <a:r>
              <a:rPr lang="en-US" dirty="0"/>
              <a:t>Transparent communication about data security and benefits.</a:t>
            </a:r>
          </a:p>
          <a:p>
            <a:r>
              <a:rPr lang="en-US" dirty="0"/>
              <a:t>Offer entry-level products to attract a broader audience.</a:t>
            </a:r>
          </a:p>
          <a:p>
            <a:r>
              <a:rPr lang="en-US" dirty="0"/>
              <a:t>Leverage partnerships with trusted tech brands to enhance credibility.</a:t>
            </a:r>
          </a:p>
          <a:p>
            <a:endParaRPr lang="en-US" dirty="0"/>
          </a:p>
          <a:p>
            <a:endParaRPr lang="en-US" dirty="0"/>
          </a:p>
          <a:p>
            <a:r>
              <a:rPr lang="en-US" dirty="0"/>
              <a:t>2. Operational Risks</a:t>
            </a:r>
          </a:p>
          <a:p>
            <a:r>
              <a:rPr lang="en-US" dirty="0"/>
              <a:t>Key Idea: The integration of sensors and IoT components into fabrics introduces manufacturing challenges, alongside cost pressures.</a:t>
            </a:r>
          </a:p>
          <a:p>
            <a:endParaRPr lang="en-US" dirty="0"/>
          </a:p>
          <a:p>
            <a:r>
              <a:rPr lang="en-US" dirty="0"/>
              <a:t>Challenges:</a:t>
            </a:r>
          </a:p>
          <a:p>
            <a:endParaRPr lang="en-US" dirty="0"/>
          </a:p>
          <a:p>
            <a:r>
              <a:rPr lang="en-US" dirty="0"/>
              <a:t>Material Supply: Securing specialized components like sensors and conductive fabrics could lead to supply chain bottlenecks.</a:t>
            </a:r>
          </a:p>
          <a:p>
            <a:r>
              <a:rPr lang="en-US" dirty="0"/>
              <a:t>Production Integration: Manufacturing processes must be updated to include advanced tech, requiring significant investment in new equipment and training.</a:t>
            </a:r>
          </a:p>
          <a:p>
            <a:r>
              <a:rPr lang="en-US" dirty="0"/>
              <a:t>Cost Management: Balancing high-tech integration with affordability for mass-market appeal is a critical hurdle.</a:t>
            </a:r>
          </a:p>
          <a:p>
            <a:endParaRPr lang="en-US" dirty="0"/>
          </a:p>
          <a:p>
            <a:r>
              <a:rPr lang="en-US" dirty="0"/>
              <a:t>Opportunities to Mitigate:</a:t>
            </a:r>
          </a:p>
          <a:p>
            <a:endParaRPr lang="en-US" dirty="0"/>
          </a:p>
          <a:p>
            <a:r>
              <a:rPr lang="en-US" dirty="0"/>
              <a:t>Establish long-term contracts with reliable suppliers.</a:t>
            </a:r>
          </a:p>
          <a:p>
            <a:r>
              <a:rPr lang="en-US" dirty="0"/>
              <a:t>Gradually scale production to control initial costs.</a:t>
            </a:r>
          </a:p>
          <a:p>
            <a:r>
              <a:rPr lang="en-US" dirty="0"/>
              <a:t>Explore automation to reduce manufacturing inefficiencies.</a:t>
            </a:r>
          </a:p>
          <a:p>
            <a:endParaRPr lang="en-US" dirty="0"/>
          </a:p>
          <a:p>
            <a:endParaRPr lang="en-US" dirty="0"/>
          </a:p>
          <a:p>
            <a:r>
              <a:rPr lang="en-US" dirty="0"/>
              <a:t>3. Regulatory and Ethical Risks</a:t>
            </a:r>
          </a:p>
          <a:p>
            <a:r>
              <a:rPr lang="en-US" dirty="0"/>
              <a:t>Key Idea: Adhering to legal and ethical guidelines around health data and sustainable production can be complex and region-specific.</a:t>
            </a:r>
          </a:p>
          <a:p>
            <a:endParaRPr lang="en-US" dirty="0"/>
          </a:p>
          <a:p>
            <a:r>
              <a:rPr lang="en-US" dirty="0"/>
              <a:t>Challenges:</a:t>
            </a:r>
          </a:p>
          <a:p>
            <a:endParaRPr lang="en-US" dirty="0"/>
          </a:p>
          <a:p>
            <a:r>
              <a:rPr lang="en-US" dirty="0"/>
              <a:t>Health and Safety Standards: Adaptive fabric products must comply with regulations across multiple markets, potentially delaying launches.</a:t>
            </a:r>
          </a:p>
          <a:p>
            <a:r>
              <a:rPr lang="en-US" dirty="0"/>
              <a:t>Data Privacy Concerns: Collecting biometric data could raise ethical questions about consent, security, and usage, especially with GDPR and similar laws.</a:t>
            </a:r>
          </a:p>
          <a:p>
            <a:r>
              <a:rPr lang="en-US" dirty="0"/>
              <a:t>Environmental Impact: High-tech materials might increase the carbon footprint unless offset by sustainable practices, risking reputational damage.</a:t>
            </a:r>
          </a:p>
          <a:p>
            <a:endParaRPr lang="en-US" dirty="0"/>
          </a:p>
          <a:p>
            <a:r>
              <a:rPr lang="en-US" dirty="0"/>
              <a:t>Opportunities to Mitigate:</a:t>
            </a:r>
          </a:p>
          <a:p>
            <a:endParaRPr lang="en-US" dirty="0"/>
          </a:p>
          <a:p>
            <a:r>
              <a:rPr lang="en-US" dirty="0"/>
              <a:t>Collaborate with legal experts to navigate compliance.</a:t>
            </a:r>
          </a:p>
          <a:p>
            <a:r>
              <a:rPr lang="en-US" dirty="0"/>
              <a:t>Develop transparent data policies and user-consent frameworks.</a:t>
            </a:r>
          </a:p>
          <a:p>
            <a:r>
              <a:rPr lang="en-US" dirty="0"/>
              <a:t>Invest in eco-friendly production processes and materials.</a:t>
            </a:r>
          </a:p>
          <a:p>
            <a:endParaRPr lang="en-US" dirty="0"/>
          </a:p>
          <a:p>
            <a:endParaRPr lang="en-US" dirty="0"/>
          </a:p>
          <a:p>
            <a:r>
              <a:rPr lang="en-US" dirty="0"/>
              <a:t>4. Uncertainties in Product Development</a:t>
            </a:r>
          </a:p>
          <a:p>
            <a:r>
              <a:rPr lang="en-US" dirty="0"/>
              <a:t>Key Idea: Shifting consumer preferences and untested adaptive fabric features pose significant risks to long-term product success.</a:t>
            </a:r>
          </a:p>
          <a:p>
            <a:endParaRPr lang="en-US" dirty="0"/>
          </a:p>
          <a:p>
            <a:r>
              <a:rPr lang="en-US" dirty="0"/>
              <a:t>Challenges:</a:t>
            </a:r>
          </a:p>
          <a:p>
            <a:endParaRPr lang="en-US" dirty="0"/>
          </a:p>
          <a:p>
            <a:r>
              <a:rPr lang="en-US" dirty="0"/>
              <a:t>Durability Concerns: Sensors and tech components must withstand frequent washing and wear without degrading functionality.</a:t>
            </a:r>
          </a:p>
          <a:p>
            <a:r>
              <a:rPr lang="en-US" dirty="0"/>
              <a:t>Market Appeal: Consumer preferences for smart textiles are still evolving, making it hard to predict demand.</a:t>
            </a:r>
          </a:p>
          <a:p>
            <a:r>
              <a:rPr lang="en-US" dirty="0"/>
              <a:t>Iterative Design Risks: The iterative development process may lead to delays or increased costs if prototypes fail to meet expectations.</a:t>
            </a:r>
          </a:p>
          <a:p>
            <a:endParaRPr lang="en-US" dirty="0"/>
          </a:p>
          <a:p>
            <a:r>
              <a:rPr lang="en-US" dirty="0"/>
              <a:t>Opportunities to Mitigate:</a:t>
            </a:r>
          </a:p>
          <a:p>
            <a:endParaRPr lang="en-US" dirty="0"/>
          </a:p>
          <a:p>
            <a:r>
              <a:rPr lang="en-US" dirty="0"/>
              <a:t>Conduct extensive beta testing with target audiences.</a:t>
            </a:r>
          </a:p>
          <a:p>
            <a:r>
              <a:rPr lang="en-US" dirty="0"/>
              <a:t>Build modular designs to allow for tech upgrades without replacing the entire garment.</a:t>
            </a:r>
          </a:p>
          <a:p>
            <a:r>
              <a:rPr lang="en-US" dirty="0"/>
              <a:t>Monitor market trends and adjust features accordingly.</a:t>
            </a:r>
          </a:p>
          <a:p>
            <a:endParaRPr lang="en-US" dirty="0"/>
          </a:p>
          <a:p>
            <a:endParaRPr lang="en-US" dirty="0"/>
          </a:p>
          <a:p>
            <a:r>
              <a:rPr lang="en-US" dirty="0"/>
              <a:t>5. Financial Risks</a:t>
            </a:r>
          </a:p>
          <a:p>
            <a:r>
              <a:rPr lang="en-US" dirty="0"/>
              <a:t>Key Idea: The high cost of R&amp;D and the competitive nature of the wearable tech market pose risks to profitability.</a:t>
            </a:r>
          </a:p>
          <a:p>
            <a:endParaRPr lang="en-US" dirty="0"/>
          </a:p>
          <a:p>
            <a:r>
              <a:rPr lang="en-US" dirty="0"/>
              <a:t>Challenges:</a:t>
            </a:r>
          </a:p>
          <a:p>
            <a:endParaRPr lang="en-US" dirty="0"/>
          </a:p>
          <a:p>
            <a:r>
              <a:rPr lang="en-US" dirty="0"/>
              <a:t>R&amp;D Costs: Significant investment in integrating textiles with advanced technology may not yield immediate returns.</a:t>
            </a:r>
          </a:p>
          <a:p>
            <a:r>
              <a:rPr lang="en-US" dirty="0"/>
              <a:t>Competitor Activity: Rivals could replicate or improve on adaptive fabric technology, capturing market share.</a:t>
            </a:r>
          </a:p>
          <a:p>
            <a:r>
              <a:rPr lang="en-US" dirty="0"/>
              <a:t>Scalability Issues: Limited initial production might hinder revenue growth and market penetration.</a:t>
            </a:r>
          </a:p>
          <a:p>
            <a:endParaRPr lang="en-US" dirty="0"/>
          </a:p>
          <a:p>
            <a:r>
              <a:rPr lang="en-US" dirty="0"/>
              <a:t>Opportunities to Mitigate:</a:t>
            </a:r>
          </a:p>
          <a:p>
            <a:endParaRPr lang="en-US" dirty="0"/>
          </a:p>
          <a:p>
            <a:r>
              <a:rPr lang="en-US" dirty="0"/>
              <a:t>Secure strategic partnerships to share R&amp;D costs and risks.</a:t>
            </a:r>
          </a:p>
          <a:p>
            <a:r>
              <a:rPr lang="en-US" dirty="0"/>
              <a:t>Focus on patents and intellectual property to safeguard innovations.</a:t>
            </a:r>
          </a:p>
          <a:p>
            <a:r>
              <a:rPr lang="en-US" dirty="0"/>
              <a:t>Start with small-scale launches to minimize upfront financial exposure.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 How to Measure Success:</a:t>
            </a:r>
          </a:p>
          <a:p>
            <a:endParaRPr lang="en-US" dirty="0"/>
          </a:p>
          <a:p>
            <a:r>
              <a:rPr lang="en-US" dirty="0"/>
              <a:t>1.	Customer Satisfaction:</a:t>
            </a:r>
          </a:p>
          <a:p>
            <a:r>
              <a:rPr lang="en-US" dirty="0"/>
              <a:t>• Conduct surveys and analyze customer feedback on adaptive products.</a:t>
            </a:r>
          </a:p>
          <a:p>
            <a:r>
              <a:rPr lang="en-US" dirty="0"/>
              <a:t>The actual success of the product not only depends on bringing the idea into reality, but also considering the aspect that how the consumers perceive the product. To get an idea of how the product is responding in the market, customer feedback is important. To do so, A short survey would be sent to customers how have purchased the product, that would be tracked at the POS, with required contact details so that they could fill out the form.</a:t>
            </a:r>
          </a:p>
          <a:p>
            <a:r>
              <a:rPr lang="en-US" dirty="0"/>
              <a:t> • Track Net Promoter Scores (NPS) to measure loyalty.</a:t>
            </a:r>
          </a:p>
          <a:p>
            <a:r>
              <a:rPr lang="en-US" dirty="0"/>
              <a:t>These surveys would further be analyzed, to get the understanding of how much consumers are likely to become a promoter of this new product, which would further give a predictive aspect of the expected sales, with these customers being the promoter of the product by word of mouth (which could either be organic and on an online purchase, be amplified too). </a:t>
            </a:r>
          </a:p>
          <a:p>
            <a:endParaRPr lang="en-US" dirty="0"/>
          </a:p>
          <a:p>
            <a:r>
              <a:rPr lang="en-US" dirty="0"/>
              <a:t>2.	Adoption Rate:</a:t>
            </a:r>
          </a:p>
          <a:p>
            <a:r>
              <a:rPr lang="en-US" dirty="0"/>
              <a:t>•	Understanding the target audience: </a:t>
            </a:r>
          </a:p>
          <a:p>
            <a:r>
              <a:rPr lang="en-US" dirty="0"/>
              <a:t>To get an understanding of the adoption rate, it is important in enquire about the current target audience of the brand. This audience would include the loyal customers of the brand along with any potential new customers that would be willing to purchase the new product. This could be done through prior data of customers who already exist and are repeat customers of Under Armour, on both physical and online platforms. Besides this, for any new customers, to acknowledge the products adoptability, they should fall in the criteria of a customer that would provide a positive WOM which would be determined by their survey.</a:t>
            </a:r>
          </a:p>
          <a:p>
            <a:r>
              <a:rPr lang="en-US" dirty="0"/>
              <a:t> • Measure the percentage of customers purchasing adaptive fabric products.</a:t>
            </a:r>
          </a:p>
          <a:p>
            <a:r>
              <a:rPr lang="en-US" dirty="0"/>
              <a:t>Adoption Rate (%) = (Total target customer base/Number of customers purchasing adaptive fabric products)×100</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Revenue Growth:</a:t>
            </a:r>
          </a:p>
          <a:p>
            <a:r>
              <a:rPr lang="en-US"/>
              <a:t> • Analyze quarterly revenue increases attributed to new product lines.</a:t>
            </a:r>
          </a:p>
          <a:p>
            <a:r>
              <a:rPr lang="en-US"/>
              <a:t>Is there any visible growth seen in revenue comparing it to quarterly sales of the products. But to have a better idea. We need too also compare the quarterly sales of previous years which generated revenue from only the traditional line and considering the growth rate of prior years’ revenue, was there an increase in growth rate visible by the introduction of this new product line.</a:t>
            </a:r>
          </a:p>
          <a:p>
            <a:r>
              <a:rPr lang="en-US"/>
              <a:t> • Assess profit margins on adaptive fabric products compared to traditional lines.</a:t>
            </a:r>
          </a:p>
          <a:p>
            <a:r>
              <a:rPr lang="en-US"/>
              <a:t>Another aspect to measure the success of the product is viewing whether this product is profitable or not. This would take in account the cost of producing this new product line against the revenue it generated. This measure would be compared to the products that are somewhat similar from the existing traditional product line to consider the comparison to be fair. For example, the products for gym wear from the traditional product line and the new product line would be compared in terms of profit they generate.</a:t>
            </a:r>
          </a:p>
          <a:p>
            <a:endParaRPr lang="en-US"/>
          </a:p>
          <a:p>
            <a:r>
              <a:rPr lang="en-US"/>
              <a:t>Operational Efficiency:</a:t>
            </a:r>
          </a:p>
          <a:p>
            <a:r>
              <a:rPr lang="en-US"/>
              <a:t>•	Measure Reductions in Inventory Costs and Waste</a:t>
            </a:r>
          </a:p>
          <a:p>
            <a:r>
              <a:rPr lang="en-US"/>
              <a:t>Reducing inventory costs and waste begins with dynamic inventory management powered by real-time sales data and predictive analytics. By forecasting demand accurately, Under Armour can avoid overproduction and minimize excess inventory. Unsold items can be repurposed into high-performance adaptive garments using advanced recycling techniques, contributing to sustainability efforts. Metrics such as inventory turnover ratio, waste reduction rates, and cost savings from recycling can quantify the efficiency and cost-effectiveness of these measures.</a:t>
            </a:r>
          </a:p>
          <a:p>
            <a:endParaRPr lang="en-US"/>
          </a:p>
          <a:p>
            <a:r>
              <a:rPr lang="en-US"/>
              <a:t>Optimize Resource Utilization</a:t>
            </a:r>
          </a:p>
          <a:p>
            <a:r>
              <a:rPr lang="en-US"/>
              <a:t>•	Resource utilization is critical for operational efficiency, and automation plays a pivotal role. Integrating machine learning and automated systems can significantly reduce labor hours and production waste while increasing the use of raw materials effectively. Monitoring the percentage of materials utilized, labor efficiency, and savings from automation ensures that resources are deployed optimally. These improvements not only enhance efficiency but also align with the goal of producing high-quality adaptive clothing.</a:t>
            </a:r>
          </a:p>
          <a:p>
            <a:r>
              <a:rPr lang="en-US"/>
              <a:t>•	Focus on Sustainable Supply Chains</a:t>
            </a:r>
          </a:p>
          <a:p>
            <a:r>
              <a:rPr lang="en-US"/>
              <a:t>Sustainability is at the core of Under Armour’s adaptive clothing line, emphasizing reduced waste and eco-friendly practices. Transforming old garments into durable, high-performance adaptive products support a circular economy while lowering production costs. Tracking the carbon footprint of operations and the circularity rate of materials ensures accountability in sustainability goals. These practices highlight the brand’s commitment to responsible innovation while setting a benchmark in sustainable fashion.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dirty="0"/>
          </a:p>
          <a:p>
            <a:r>
              <a:rPr lang="en-US" dirty="0"/>
              <a:t>Vision</a:t>
            </a:r>
          </a:p>
          <a:p>
            <a:endParaRPr lang="en-US" dirty="0"/>
          </a:p>
          <a:p>
            <a:r>
              <a:rPr lang="en-US" dirty="0"/>
              <a:t>Under Armour’s future lies in leading the sportswear industry through adaptive, data-driven innovation. By integrating predictive analytics into its core operations, Under Armour aims to:</a:t>
            </a:r>
          </a:p>
          <a:p>
            <a:r>
              <a:rPr lang="en-US" dirty="0"/>
              <a:t>	•	Revolutionize athletic wear with adaptive fabrics that personalize comfort and performance in real-time. These fabrics, powered by advanced predictive insights, will evolve with the user’s needs—whether they’re training for a marathon, recovering after a workout, or performing in extreme climates.</a:t>
            </a:r>
          </a:p>
          <a:p>
            <a:r>
              <a:rPr lang="en-US" dirty="0"/>
              <a:t>	•	Move beyond its traditional role as an apparel manufacturer to become a tech-enabled sportswear brand that seamlessly blends physical products with digital ecosystems. Adaptive fabrics will serve as the cornerstone of this transformation, showcasing the potential of data-backed design.</a:t>
            </a:r>
          </a:p>
          <a:p>
            <a:endParaRPr lang="en-US" dirty="0"/>
          </a:p>
          <a:p>
            <a:r>
              <a:rPr lang="en-US" dirty="0"/>
              <a:t>Long-Term Goals</a:t>
            </a:r>
          </a:p>
          <a:p>
            <a:endParaRPr lang="en-US" dirty="0"/>
          </a:p>
          <a:p>
            <a:r>
              <a:rPr lang="en-US" dirty="0"/>
              <a:t>	1.	Expand Predictive Analytics to All Product Lines:</a:t>
            </a:r>
          </a:p>
          <a:p>
            <a:r>
              <a:rPr lang="en-US" dirty="0"/>
              <a:t>	•	Extend the adaptive fabric concept into footwear, accessories, and outerwear:</a:t>
            </a:r>
          </a:p>
          <a:p>
            <a:r>
              <a:rPr lang="en-US" dirty="0"/>
              <a:t>	•	Footwear that adjusts cushioning or support based on running intensity.</a:t>
            </a:r>
          </a:p>
          <a:p>
            <a:r>
              <a:rPr lang="en-US" dirty="0"/>
              <a:t>	•	Outerwear that modifies insulation depending on outdoor temperatures.</a:t>
            </a:r>
          </a:p>
          <a:p>
            <a:r>
              <a:rPr lang="en-US" dirty="0"/>
              <a:t>	•	Accessories, such as gloves or hats, that adapt compression and thermal properties for individual comfort.</a:t>
            </a:r>
          </a:p>
          <a:p>
            <a:r>
              <a:rPr lang="en-US" dirty="0"/>
              <a:t>	•	Develop a complete ecosystem of products that interact and adjust dynamically, creating a cohesive experience for customers.</a:t>
            </a:r>
          </a:p>
          <a:p>
            <a:r>
              <a:rPr lang="en-US" dirty="0"/>
              <a:t>	2.	Strengthen Partnerships with Fitness Platforms:</a:t>
            </a:r>
          </a:p>
          <a:p>
            <a:r>
              <a:rPr lang="en-US" dirty="0"/>
              <a:t>	•	Build stronger integrations with apps like MyFitnessPal and MapMyRun to:</a:t>
            </a:r>
          </a:p>
          <a:p>
            <a:r>
              <a:rPr lang="en-US" dirty="0"/>
              <a:t>	•	Collect detailed user data, such as activity levels, workout types, and biometric metrics, in real-time.</a:t>
            </a:r>
          </a:p>
          <a:p>
            <a:r>
              <a:rPr lang="en-US" dirty="0"/>
              <a:t>	•	Enhance product recommendations tailored to specific user profiles.</a:t>
            </a:r>
          </a:p>
          <a:p>
            <a:r>
              <a:rPr lang="en-US" dirty="0"/>
              <a:t>	•	Collaborate with wearable technology companies to expand data collection capabilities and integrate predictive insights directly into the apparel.</a:t>
            </a:r>
          </a:p>
          <a:p>
            <a:r>
              <a:rPr lang="en-US" dirty="0"/>
              <a:t>	3.	Drive Research &amp; Development:</a:t>
            </a:r>
          </a:p>
          <a:p>
            <a:r>
              <a:rPr lang="en-US" dirty="0"/>
              <a:t>	•	Continue investing in R&amp;D for innovative materials that expand the capabilities of adaptive fabrics.</a:t>
            </a:r>
          </a:p>
          <a:p>
            <a:r>
              <a:rPr lang="en-US" dirty="0"/>
              <a:t>	•	Explore biofeedback technology, where fabrics could interact with users’ physiological signals (e.g., heart rate, sweat levels) to optimize performance further.</a:t>
            </a:r>
          </a:p>
          <a:p>
            <a:endParaRPr lang="en-US" dirty="0"/>
          </a:p>
          <a:p>
            <a:r>
              <a:rPr lang="en-US" dirty="0"/>
              <a:t>Customer Impact</a:t>
            </a:r>
          </a:p>
          <a:p>
            <a:endParaRPr lang="en-US" dirty="0"/>
          </a:p>
          <a:p>
            <a:r>
              <a:rPr lang="en-US" dirty="0"/>
              <a:t>	1.	Deeply Personalized Athletic Experiences:</a:t>
            </a:r>
          </a:p>
          <a:p>
            <a:r>
              <a:rPr lang="en-US" dirty="0"/>
              <a:t>	•	Adaptive fabrics will act like a second skin, responding to environmental and physiological changes to provide unmatched comfort and performance.</a:t>
            </a:r>
          </a:p>
          <a:p>
            <a:r>
              <a:rPr lang="en-US" dirty="0"/>
              <a:t>	•	For example:</a:t>
            </a:r>
          </a:p>
          <a:p>
            <a:r>
              <a:rPr lang="en-US" dirty="0"/>
              <a:t>	•	A cyclist riding uphill in warm conditions will experience instant cooling in targeted zones, while compression adapts to relieve muscle fatigue.</a:t>
            </a:r>
          </a:p>
          <a:p>
            <a:r>
              <a:rPr lang="en-US" dirty="0"/>
              <a:t>	•	A yoga enthusiast wearing adaptive recovery gear will benefit from gentle compression that aligns with their body’s recovery needs.</a:t>
            </a:r>
          </a:p>
          <a:p>
            <a:r>
              <a:rPr lang="en-US" dirty="0"/>
              <a:t>	2.	Enhanced Brand Loyalty through Real-Time Innovation:</a:t>
            </a:r>
          </a:p>
          <a:p>
            <a:r>
              <a:rPr lang="en-US" dirty="0"/>
              <a:t>	•	By leveraging predictive analytics, Under Armour ensures customers always have access to the most advanced and personalized gear on the market.</a:t>
            </a:r>
          </a:p>
          <a:p>
            <a:r>
              <a:rPr lang="en-US" dirty="0"/>
              <a:t>	•	Products won’t just meet current needs—they’ll anticipate future challenges, strengthening Under Armour’s position as an essential partner in every athlete’s journey.</a:t>
            </a:r>
          </a:p>
          <a:p>
            <a:r>
              <a:rPr lang="en-US" dirty="0"/>
              <a:t>	3.	Competitive Edge:</a:t>
            </a:r>
          </a:p>
          <a:p>
            <a:r>
              <a:rPr lang="en-US" dirty="0"/>
              <a:t>	•	With adaptive fabric leading the charge, Under Armour will set a new standard for innovation in the sportswear industry.</a:t>
            </a:r>
          </a:p>
          <a:p>
            <a:r>
              <a:rPr lang="en-US" dirty="0"/>
              <a:t>	•	Continuous innovation through real-time data collection and predictive modeling ensures Under Armour remains one step ahead of competitors like Nike and Adidas.</a:t>
            </a:r>
          </a:p>
          <a:p>
            <a:endParaRPr lang="en-US" dirty="0"/>
          </a:p>
          <a:p>
            <a:r>
              <a:rPr lang="en-US" dirty="0"/>
              <a:t>By leveraging predictive analytics, Under Armour is not just enhancing athletic wear—it’s redefining the future of performance and innovation. Adaptive fabric is the foundation of this transformation, exemplifying how data-driven design can revolutionize the way athletes interact with their gear. As Under Armour continues to innovate, it will lead a new era of sportswear, where products aren’t just worn—they adapt, evolve, and perform alongside the athlete.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hyperlink" Target="https://bernardmarr.com/how-nike-is-using-data-to-sell-directly-to-customers/" TargetMode="External"/><Relationship Id="rId7" Type="http://schemas.openxmlformats.org/officeDocument/2006/relationships/hyperlink" Target="https://invezz.com/news/2024/11/07/under-armour-shares-surge-25-as-company-raises-profit-forecast-on-cost-saving-strategies/" TargetMode="External"/><Relationship Id="rId2" Type="http://schemas.openxmlformats.org/officeDocument/2006/relationships/hyperlink" Target="https://d3.harvard.edu/platform-digit/submission/under-armours-transition-to-a-data-driven-fitness-lifestyle-company-will-it-pay-off/" TargetMode="External"/><Relationship Id="rId1" Type="http://schemas.openxmlformats.org/officeDocument/2006/relationships/slideLayout" Target="../slideLayouts/slideLayout7.xml"/><Relationship Id="rId6" Type="http://schemas.openxmlformats.org/officeDocument/2006/relationships/hyperlink" Target="https://amplitude.com/case-studies/under-armor" TargetMode="External"/><Relationship Id="rId5" Type="http://schemas.openxmlformats.org/officeDocument/2006/relationships/hyperlink" Target="https://resources.industrydive.com/under-armour-predictive-analytics-resilient-supply-chain" TargetMode="External"/><Relationship Id="rId4" Type="http://schemas.openxmlformats.org/officeDocument/2006/relationships/hyperlink" Target="https://www.bstrategyinsights.com/top-10-under-armour-competitors-and-alternativ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simarket.com/stocks/competitionSEG2.php?code=UA" TargetMode="External"/><Relationship Id="rId2" Type="http://schemas.openxmlformats.org/officeDocument/2006/relationships/hyperlink" Target="https://www.investopedia.com/articles/markets/012616/adidas-vs-nike-vs-under-armour-which-2016-nkeua.asp" TargetMode="External"/><Relationship Id="rId1" Type="http://schemas.openxmlformats.org/officeDocument/2006/relationships/slideLayout" Target="../slideLayouts/slideLayout7.xml"/><Relationship Id="rId5" Type="http://schemas.openxmlformats.org/officeDocument/2006/relationships/hyperlink" Target="https://interobservers.com/under-armour-competitors/" TargetMode="External"/><Relationship Id="rId4" Type="http://schemas.openxmlformats.org/officeDocument/2006/relationships/hyperlink" Target="https://www.underarmour.com/en-us/c/technology/iso-chi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784057"/>
          </a:xfrm>
          <a:custGeom>
            <a:avLst/>
            <a:gdLst/>
            <a:ahLst/>
            <a:cxnLst/>
            <a:rect l="l" t="t" r="r" b="b"/>
            <a:pathLst>
              <a:path w="18288000" h="784057">
                <a:moveTo>
                  <a:pt x="0" y="0"/>
                </a:moveTo>
                <a:lnTo>
                  <a:pt x="18288000" y="0"/>
                </a:lnTo>
                <a:lnTo>
                  <a:pt x="18288000" y="784057"/>
                </a:lnTo>
                <a:lnTo>
                  <a:pt x="0" y="784057"/>
                </a:lnTo>
                <a:lnTo>
                  <a:pt x="0" y="0"/>
                </a:lnTo>
                <a:close/>
              </a:path>
            </a:pathLst>
          </a:custGeom>
          <a:blipFill>
            <a:blip r:embed="rId2"/>
            <a:stretch>
              <a:fillRect t="-30911" r="-26141" b="-30911"/>
            </a:stretch>
          </a:blipFill>
        </p:spPr>
        <p:txBody>
          <a:bodyPr/>
          <a:lstStyle/>
          <a:p>
            <a:endParaRPr lang="en-US" dirty="0"/>
          </a:p>
        </p:txBody>
      </p:sp>
      <p:grpSp>
        <p:nvGrpSpPr>
          <p:cNvPr id="3" name="Group 3"/>
          <p:cNvGrpSpPr/>
          <p:nvPr/>
        </p:nvGrpSpPr>
        <p:grpSpPr>
          <a:xfrm>
            <a:off x="7902893" y="369570"/>
            <a:ext cx="819150" cy="274320"/>
            <a:chOff x="0" y="0"/>
            <a:chExt cx="1092200" cy="365760"/>
          </a:xfrm>
        </p:grpSpPr>
        <p:sp>
          <p:nvSpPr>
            <p:cNvPr id="4" name="Freeform 4"/>
            <p:cNvSpPr/>
            <p:nvPr/>
          </p:nvSpPr>
          <p:spPr>
            <a:xfrm>
              <a:off x="48260" y="45720"/>
              <a:ext cx="999490" cy="294640"/>
            </a:xfrm>
            <a:custGeom>
              <a:avLst/>
              <a:gdLst/>
              <a:ahLst/>
              <a:cxnLst/>
              <a:rect l="l" t="t" r="r" b="b"/>
              <a:pathLst>
                <a:path w="999490" h="294640">
                  <a:moveTo>
                    <a:pt x="430530" y="149860"/>
                  </a:moveTo>
                  <a:cubicBezTo>
                    <a:pt x="326390" y="182880"/>
                    <a:pt x="306070" y="175260"/>
                    <a:pt x="293370" y="162560"/>
                  </a:cubicBezTo>
                  <a:cubicBezTo>
                    <a:pt x="279400" y="147320"/>
                    <a:pt x="265430" y="114300"/>
                    <a:pt x="269240" y="92710"/>
                  </a:cubicBezTo>
                  <a:cubicBezTo>
                    <a:pt x="271780" y="71120"/>
                    <a:pt x="287020" y="46990"/>
                    <a:pt x="312420" y="33020"/>
                  </a:cubicBezTo>
                  <a:cubicBezTo>
                    <a:pt x="359410" y="7620"/>
                    <a:pt x="505460" y="19050"/>
                    <a:pt x="570230" y="24130"/>
                  </a:cubicBezTo>
                  <a:cubicBezTo>
                    <a:pt x="610870" y="27940"/>
                    <a:pt x="633730" y="41910"/>
                    <a:pt x="666750" y="46990"/>
                  </a:cubicBezTo>
                  <a:cubicBezTo>
                    <a:pt x="702310" y="50800"/>
                    <a:pt x="740410" y="41910"/>
                    <a:pt x="775970" y="49530"/>
                  </a:cubicBezTo>
                  <a:cubicBezTo>
                    <a:pt x="811530" y="55880"/>
                    <a:pt x="843280" y="69850"/>
                    <a:pt x="878840" y="86360"/>
                  </a:cubicBezTo>
                  <a:cubicBezTo>
                    <a:pt x="915670" y="104140"/>
                    <a:pt x="985520" y="125730"/>
                    <a:pt x="993140" y="154940"/>
                  </a:cubicBezTo>
                  <a:cubicBezTo>
                    <a:pt x="999490" y="180340"/>
                    <a:pt x="963930" y="229870"/>
                    <a:pt x="937260" y="247650"/>
                  </a:cubicBezTo>
                  <a:cubicBezTo>
                    <a:pt x="911860" y="266700"/>
                    <a:pt x="886460" y="262890"/>
                    <a:pt x="836930" y="267970"/>
                  </a:cubicBezTo>
                  <a:cubicBezTo>
                    <a:pt x="701040" y="280670"/>
                    <a:pt x="154940" y="294640"/>
                    <a:pt x="59690" y="261620"/>
                  </a:cubicBezTo>
                  <a:cubicBezTo>
                    <a:pt x="34290" y="254000"/>
                    <a:pt x="26670" y="243840"/>
                    <a:pt x="16510" y="229870"/>
                  </a:cubicBezTo>
                  <a:cubicBezTo>
                    <a:pt x="7620" y="215900"/>
                    <a:pt x="0" y="196850"/>
                    <a:pt x="2540" y="179070"/>
                  </a:cubicBezTo>
                  <a:cubicBezTo>
                    <a:pt x="5080" y="157480"/>
                    <a:pt x="25400" y="124460"/>
                    <a:pt x="43180" y="111760"/>
                  </a:cubicBezTo>
                  <a:cubicBezTo>
                    <a:pt x="57150" y="101600"/>
                    <a:pt x="77470" y="99060"/>
                    <a:pt x="93980" y="100330"/>
                  </a:cubicBezTo>
                  <a:cubicBezTo>
                    <a:pt x="111760" y="102870"/>
                    <a:pt x="130810" y="110490"/>
                    <a:pt x="142240" y="123190"/>
                  </a:cubicBezTo>
                  <a:cubicBezTo>
                    <a:pt x="157480" y="139700"/>
                    <a:pt x="168910" y="175260"/>
                    <a:pt x="167640" y="196850"/>
                  </a:cubicBezTo>
                  <a:cubicBezTo>
                    <a:pt x="166370" y="214630"/>
                    <a:pt x="156210" y="232410"/>
                    <a:pt x="142240" y="243840"/>
                  </a:cubicBezTo>
                  <a:cubicBezTo>
                    <a:pt x="125730" y="257810"/>
                    <a:pt x="88900" y="267970"/>
                    <a:pt x="67310" y="264160"/>
                  </a:cubicBezTo>
                  <a:cubicBezTo>
                    <a:pt x="49530" y="261620"/>
                    <a:pt x="33020" y="250190"/>
                    <a:pt x="22860" y="237490"/>
                  </a:cubicBezTo>
                  <a:cubicBezTo>
                    <a:pt x="11430" y="224790"/>
                    <a:pt x="3810" y="204470"/>
                    <a:pt x="2540" y="187960"/>
                  </a:cubicBezTo>
                  <a:cubicBezTo>
                    <a:pt x="1270" y="171450"/>
                    <a:pt x="6350" y="151130"/>
                    <a:pt x="16510" y="137160"/>
                  </a:cubicBezTo>
                  <a:cubicBezTo>
                    <a:pt x="30480" y="120650"/>
                    <a:pt x="48260" y="109220"/>
                    <a:pt x="85090" y="100330"/>
                  </a:cubicBezTo>
                  <a:cubicBezTo>
                    <a:pt x="204470" y="71120"/>
                    <a:pt x="867410" y="66040"/>
                    <a:pt x="883920" y="109220"/>
                  </a:cubicBezTo>
                  <a:cubicBezTo>
                    <a:pt x="889000" y="123190"/>
                    <a:pt x="833120" y="139700"/>
                    <a:pt x="828040" y="160020"/>
                  </a:cubicBezTo>
                  <a:cubicBezTo>
                    <a:pt x="822960" y="182880"/>
                    <a:pt x="866140" y="229870"/>
                    <a:pt x="857250" y="238760"/>
                  </a:cubicBezTo>
                  <a:cubicBezTo>
                    <a:pt x="849630" y="247650"/>
                    <a:pt x="814070" y="222250"/>
                    <a:pt x="773430" y="214630"/>
                  </a:cubicBezTo>
                  <a:cubicBezTo>
                    <a:pt x="681990" y="196850"/>
                    <a:pt x="377190" y="214630"/>
                    <a:pt x="308610" y="173990"/>
                  </a:cubicBezTo>
                  <a:cubicBezTo>
                    <a:pt x="281940" y="157480"/>
                    <a:pt x="271780" y="132080"/>
                    <a:pt x="269240" y="111760"/>
                  </a:cubicBezTo>
                  <a:cubicBezTo>
                    <a:pt x="265430" y="93980"/>
                    <a:pt x="271780" y="73660"/>
                    <a:pt x="283210" y="58420"/>
                  </a:cubicBezTo>
                  <a:cubicBezTo>
                    <a:pt x="298450" y="38100"/>
                    <a:pt x="335280" y="19050"/>
                    <a:pt x="359410" y="10160"/>
                  </a:cubicBezTo>
                  <a:cubicBezTo>
                    <a:pt x="379730" y="3810"/>
                    <a:pt x="398780" y="0"/>
                    <a:pt x="415290" y="5080"/>
                  </a:cubicBezTo>
                  <a:cubicBezTo>
                    <a:pt x="431800" y="8890"/>
                    <a:pt x="450850" y="24130"/>
                    <a:pt x="459740" y="36830"/>
                  </a:cubicBezTo>
                  <a:cubicBezTo>
                    <a:pt x="468630" y="46990"/>
                    <a:pt x="471170" y="60960"/>
                    <a:pt x="472440" y="72390"/>
                  </a:cubicBezTo>
                  <a:cubicBezTo>
                    <a:pt x="473710" y="83820"/>
                    <a:pt x="473710" y="97790"/>
                    <a:pt x="467360" y="109220"/>
                  </a:cubicBezTo>
                  <a:cubicBezTo>
                    <a:pt x="461010" y="124460"/>
                    <a:pt x="430530" y="149860"/>
                    <a:pt x="430530" y="149860"/>
                  </a:cubicBezTo>
                </a:path>
              </a:pathLst>
            </a:custGeom>
            <a:solidFill>
              <a:srgbClr val="E7191F"/>
            </a:solidFill>
            <a:ln cap="sq">
              <a:noFill/>
              <a:prstDash val="solid"/>
              <a:miter/>
            </a:ln>
          </p:spPr>
          <p:txBody>
            <a:bodyPr/>
            <a:lstStyle/>
            <a:p>
              <a:endParaRPr lang="en-US" dirty="0"/>
            </a:p>
          </p:txBody>
        </p:sp>
      </p:grpSp>
      <p:grpSp>
        <p:nvGrpSpPr>
          <p:cNvPr id="5" name="Group 5"/>
          <p:cNvGrpSpPr/>
          <p:nvPr/>
        </p:nvGrpSpPr>
        <p:grpSpPr>
          <a:xfrm>
            <a:off x="6389370" y="222885"/>
            <a:ext cx="9184957" cy="521970"/>
            <a:chOff x="0" y="0"/>
            <a:chExt cx="12246610" cy="695960"/>
          </a:xfrm>
        </p:grpSpPr>
        <p:sp>
          <p:nvSpPr>
            <p:cNvPr id="6" name="Freeform 6"/>
            <p:cNvSpPr/>
            <p:nvPr/>
          </p:nvSpPr>
          <p:spPr>
            <a:xfrm>
              <a:off x="50800" y="48260"/>
              <a:ext cx="12145010" cy="604520"/>
            </a:xfrm>
            <a:custGeom>
              <a:avLst/>
              <a:gdLst/>
              <a:ahLst/>
              <a:cxnLst/>
              <a:rect l="l" t="t" r="r" b="b"/>
              <a:pathLst>
                <a:path w="12145010" h="604520">
                  <a:moveTo>
                    <a:pt x="0" y="331470"/>
                  </a:moveTo>
                  <a:cubicBezTo>
                    <a:pt x="0" y="317500"/>
                    <a:pt x="1270" y="309880"/>
                    <a:pt x="1270" y="309880"/>
                  </a:cubicBezTo>
                  <a:cubicBezTo>
                    <a:pt x="1270" y="309880"/>
                    <a:pt x="2540" y="303530"/>
                    <a:pt x="3810" y="299720"/>
                  </a:cubicBezTo>
                  <a:cubicBezTo>
                    <a:pt x="5080" y="295910"/>
                    <a:pt x="7620" y="289560"/>
                    <a:pt x="7620" y="289560"/>
                  </a:cubicBezTo>
                  <a:cubicBezTo>
                    <a:pt x="7620" y="289560"/>
                    <a:pt x="10160" y="283210"/>
                    <a:pt x="12700" y="279400"/>
                  </a:cubicBezTo>
                  <a:cubicBezTo>
                    <a:pt x="13970" y="276860"/>
                    <a:pt x="17780" y="270510"/>
                    <a:pt x="17780" y="270510"/>
                  </a:cubicBezTo>
                  <a:cubicBezTo>
                    <a:pt x="17780" y="270510"/>
                    <a:pt x="22860" y="265430"/>
                    <a:pt x="25400" y="262890"/>
                  </a:cubicBezTo>
                  <a:cubicBezTo>
                    <a:pt x="27940" y="260350"/>
                    <a:pt x="31750" y="259080"/>
                    <a:pt x="31750" y="255270"/>
                  </a:cubicBezTo>
                  <a:cubicBezTo>
                    <a:pt x="33020" y="252730"/>
                    <a:pt x="30480" y="248920"/>
                    <a:pt x="29210" y="246380"/>
                  </a:cubicBezTo>
                  <a:cubicBezTo>
                    <a:pt x="27940" y="242570"/>
                    <a:pt x="26670" y="234950"/>
                    <a:pt x="26670" y="234950"/>
                  </a:cubicBezTo>
                  <a:cubicBezTo>
                    <a:pt x="26670" y="234950"/>
                    <a:pt x="25400" y="228600"/>
                    <a:pt x="25400" y="224790"/>
                  </a:cubicBezTo>
                  <a:cubicBezTo>
                    <a:pt x="25400" y="220980"/>
                    <a:pt x="25400" y="213360"/>
                    <a:pt x="25400" y="213360"/>
                  </a:cubicBezTo>
                  <a:cubicBezTo>
                    <a:pt x="25400" y="213360"/>
                    <a:pt x="48260" y="168910"/>
                    <a:pt x="63500" y="148590"/>
                  </a:cubicBezTo>
                  <a:cubicBezTo>
                    <a:pt x="80010" y="127000"/>
                    <a:pt x="106680" y="100330"/>
                    <a:pt x="121920" y="90170"/>
                  </a:cubicBezTo>
                  <a:cubicBezTo>
                    <a:pt x="129540" y="85090"/>
                    <a:pt x="138430" y="86360"/>
                    <a:pt x="142240" y="82550"/>
                  </a:cubicBezTo>
                  <a:cubicBezTo>
                    <a:pt x="144780" y="80010"/>
                    <a:pt x="147320" y="76200"/>
                    <a:pt x="147320" y="74930"/>
                  </a:cubicBezTo>
                  <a:cubicBezTo>
                    <a:pt x="147320" y="74930"/>
                    <a:pt x="152400" y="69850"/>
                    <a:pt x="154940" y="67310"/>
                  </a:cubicBezTo>
                  <a:cubicBezTo>
                    <a:pt x="157480" y="64770"/>
                    <a:pt x="161290" y="59690"/>
                    <a:pt x="162560" y="59690"/>
                  </a:cubicBezTo>
                  <a:cubicBezTo>
                    <a:pt x="162560" y="59690"/>
                    <a:pt x="167640" y="55880"/>
                    <a:pt x="171450" y="54610"/>
                  </a:cubicBezTo>
                  <a:cubicBezTo>
                    <a:pt x="173990" y="52070"/>
                    <a:pt x="180340" y="48260"/>
                    <a:pt x="180340" y="48260"/>
                  </a:cubicBezTo>
                  <a:cubicBezTo>
                    <a:pt x="180340" y="48260"/>
                    <a:pt x="186690" y="45720"/>
                    <a:pt x="190500" y="44450"/>
                  </a:cubicBezTo>
                  <a:cubicBezTo>
                    <a:pt x="194310" y="43180"/>
                    <a:pt x="200660" y="41910"/>
                    <a:pt x="200660" y="41910"/>
                  </a:cubicBezTo>
                  <a:cubicBezTo>
                    <a:pt x="200660" y="41910"/>
                    <a:pt x="208280" y="40640"/>
                    <a:pt x="212090" y="40640"/>
                  </a:cubicBezTo>
                  <a:cubicBezTo>
                    <a:pt x="215900" y="40640"/>
                    <a:pt x="222250" y="39370"/>
                    <a:pt x="222250" y="39370"/>
                  </a:cubicBezTo>
                  <a:cubicBezTo>
                    <a:pt x="223520" y="39370"/>
                    <a:pt x="229870" y="40640"/>
                    <a:pt x="233680" y="41910"/>
                  </a:cubicBezTo>
                  <a:cubicBezTo>
                    <a:pt x="237490" y="41910"/>
                    <a:pt x="243840" y="43180"/>
                    <a:pt x="243840" y="43180"/>
                  </a:cubicBezTo>
                  <a:cubicBezTo>
                    <a:pt x="245110" y="43180"/>
                    <a:pt x="251460" y="45720"/>
                    <a:pt x="254000" y="46990"/>
                  </a:cubicBezTo>
                  <a:cubicBezTo>
                    <a:pt x="257810" y="49530"/>
                    <a:pt x="264160" y="52070"/>
                    <a:pt x="264160" y="52070"/>
                  </a:cubicBezTo>
                  <a:cubicBezTo>
                    <a:pt x="264160" y="52070"/>
                    <a:pt x="270510" y="55880"/>
                    <a:pt x="273050" y="58420"/>
                  </a:cubicBezTo>
                  <a:cubicBezTo>
                    <a:pt x="275590" y="60960"/>
                    <a:pt x="281940" y="64770"/>
                    <a:pt x="281940" y="64770"/>
                  </a:cubicBezTo>
                  <a:cubicBezTo>
                    <a:pt x="281940" y="64770"/>
                    <a:pt x="287020" y="71120"/>
                    <a:pt x="288290" y="73660"/>
                  </a:cubicBezTo>
                  <a:cubicBezTo>
                    <a:pt x="290830" y="76200"/>
                    <a:pt x="295910" y="81280"/>
                    <a:pt x="295910" y="81280"/>
                  </a:cubicBezTo>
                  <a:cubicBezTo>
                    <a:pt x="295910" y="82550"/>
                    <a:pt x="298450" y="88900"/>
                    <a:pt x="299720" y="91440"/>
                  </a:cubicBezTo>
                  <a:cubicBezTo>
                    <a:pt x="302260" y="95250"/>
                    <a:pt x="304800" y="101600"/>
                    <a:pt x="304800" y="101600"/>
                  </a:cubicBezTo>
                  <a:cubicBezTo>
                    <a:pt x="304800" y="101600"/>
                    <a:pt x="306070" y="109220"/>
                    <a:pt x="307340" y="111760"/>
                  </a:cubicBezTo>
                  <a:cubicBezTo>
                    <a:pt x="307340" y="115570"/>
                    <a:pt x="307340" y="119380"/>
                    <a:pt x="308610" y="123190"/>
                  </a:cubicBezTo>
                  <a:cubicBezTo>
                    <a:pt x="311150" y="129540"/>
                    <a:pt x="313690" y="137160"/>
                    <a:pt x="321310" y="144780"/>
                  </a:cubicBezTo>
                  <a:cubicBezTo>
                    <a:pt x="335280" y="158750"/>
                    <a:pt x="400050" y="181610"/>
                    <a:pt x="401320" y="186690"/>
                  </a:cubicBezTo>
                  <a:cubicBezTo>
                    <a:pt x="401320" y="187960"/>
                    <a:pt x="398780" y="187960"/>
                    <a:pt x="398780" y="187960"/>
                  </a:cubicBezTo>
                  <a:cubicBezTo>
                    <a:pt x="398780" y="189230"/>
                    <a:pt x="403860" y="187960"/>
                    <a:pt x="403860" y="187960"/>
                  </a:cubicBezTo>
                  <a:cubicBezTo>
                    <a:pt x="405130" y="187960"/>
                    <a:pt x="411480" y="189230"/>
                    <a:pt x="415290" y="190500"/>
                  </a:cubicBezTo>
                  <a:cubicBezTo>
                    <a:pt x="419100" y="190500"/>
                    <a:pt x="425450" y="191770"/>
                    <a:pt x="425450" y="191770"/>
                  </a:cubicBezTo>
                  <a:cubicBezTo>
                    <a:pt x="425450" y="191770"/>
                    <a:pt x="433070" y="195580"/>
                    <a:pt x="435610" y="196850"/>
                  </a:cubicBezTo>
                  <a:cubicBezTo>
                    <a:pt x="439420" y="198120"/>
                    <a:pt x="445770" y="200660"/>
                    <a:pt x="445770" y="200660"/>
                  </a:cubicBezTo>
                  <a:cubicBezTo>
                    <a:pt x="445770" y="200660"/>
                    <a:pt x="452120" y="205740"/>
                    <a:pt x="454660" y="208280"/>
                  </a:cubicBezTo>
                  <a:cubicBezTo>
                    <a:pt x="455930" y="208280"/>
                    <a:pt x="455930" y="209550"/>
                    <a:pt x="457200" y="210820"/>
                  </a:cubicBezTo>
                  <a:cubicBezTo>
                    <a:pt x="459740" y="210820"/>
                    <a:pt x="463550" y="209550"/>
                    <a:pt x="466090" y="209550"/>
                  </a:cubicBezTo>
                  <a:cubicBezTo>
                    <a:pt x="469900" y="208280"/>
                    <a:pt x="477520" y="208280"/>
                    <a:pt x="477520" y="208280"/>
                  </a:cubicBezTo>
                  <a:cubicBezTo>
                    <a:pt x="477520" y="208280"/>
                    <a:pt x="483870" y="208280"/>
                    <a:pt x="488950" y="208280"/>
                  </a:cubicBezTo>
                  <a:cubicBezTo>
                    <a:pt x="502920" y="208280"/>
                    <a:pt x="541020" y="208280"/>
                    <a:pt x="567690" y="208280"/>
                  </a:cubicBezTo>
                  <a:cubicBezTo>
                    <a:pt x="593090" y="208280"/>
                    <a:pt x="619760" y="208280"/>
                    <a:pt x="645160" y="208280"/>
                  </a:cubicBezTo>
                  <a:cubicBezTo>
                    <a:pt x="671830" y="208280"/>
                    <a:pt x="699770" y="208280"/>
                    <a:pt x="726440" y="208280"/>
                  </a:cubicBezTo>
                  <a:cubicBezTo>
                    <a:pt x="751840" y="208280"/>
                    <a:pt x="782320" y="208280"/>
                    <a:pt x="803910" y="208280"/>
                  </a:cubicBezTo>
                  <a:cubicBezTo>
                    <a:pt x="817880" y="208280"/>
                    <a:pt x="828040" y="210820"/>
                    <a:pt x="840740" y="208280"/>
                  </a:cubicBezTo>
                  <a:cubicBezTo>
                    <a:pt x="853440" y="204470"/>
                    <a:pt x="868680" y="199390"/>
                    <a:pt x="882650" y="186690"/>
                  </a:cubicBezTo>
                  <a:cubicBezTo>
                    <a:pt x="902970" y="166370"/>
                    <a:pt x="913130" y="96520"/>
                    <a:pt x="939800" y="80010"/>
                  </a:cubicBezTo>
                  <a:cubicBezTo>
                    <a:pt x="961390" y="67310"/>
                    <a:pt x="991870" y="71120"/>
                    <a:pt x="1017270" y="80010"/>
                  </a:cubicBezTo>
                  <a:cubicBezTo>
                    <a:pt x="1049020" y="90170"/>
                    <a:pt x="1106170" y="153670"/>
                    <a:pt x="1111250" y="151130"/>
                  </a:cubicBezTo>
                  <a:cubicBezTo>
                    <a:pt x="1111250" y="151130"/>
                    <a:pt x="1111250" y="148590"/>
                    <a:pt x="1111250" y="148590"/>
                  </a:cubicBezTo>
                  <a:cubicBezTo>
                    <a:pt x="1111250" y="148590"/>
                    <a:pt x="1113790" y="140970"/>
                    <a:pt x="1115060" y="138430"/>
                  </a:cubicBezTo>
                  <a:cubicBezTo>
                    <a:pt x="1116330" y="134620"/>
                    <a:pt x="1118870" y="128270"/>
                    <a:pt x="1118870" y="128270"/>
                  </a:cubicBezTo>
                  <a:cubicBezTo>
                    <a:pt x="1118870" y="127000"/>
                    <a:pt x="1122680" y="121920"/>
                    <a:pt x="1125220" y="119380"/>
                  </a:cubicBezTo>
                  <a:cubicBezTo>
                    <a:pt x="1127760" y="115570"/>
                    <a:pt x="1131570" y="110490"/>
                    <a:pt x="1131570" y="110490"/>
                  </a:cubicBezTo>
                  <a:cubicBezTo>
                    <a:pt x="1131570" y="109220"/>
                    <a:pt x="1136650" y="105410"/>
                    <a:pt x="1139190" y="102870"/>
                  </a:cubicBezTo>
                  <a:cubicBezTo>
                    <a:pt x="1143000" y="100330"/>
                    <a:pt x="1148080" y="95250"/>
                    <a:pt x="1148080" y="95250"/>
                  </a:cubicBezTo>
                  <a:cubicBezTo>
                    <a:pt x="1148080" y="95250"/>
                    <a:pt x="1154430" y="92710"/>
                    <a:pt x="1156970" y="90170"/>
                  </a:cubicBezTo>
                  <a:cubicBezTo>
                    <a:pt x="1160780" y="88900"/>
                    <a:pt x="1167130" y="85090"/>
                    <a:pt x="1167130" y="85090"/>
                  </a:cubicBezTo>
                  <a:cubicBezTo>
                    <a:pt x="1167130" y="85090"/>
                    <a:pt x="1174750" y="83820"/>
                    <a:pt x="1177290" y="82550"/>
                  </a:cubicBezTo>
                  <a:cubicBezTo>
                    <a:pt x="1181100" y="82550"/>
                    <a:pt x="1188720" y="80010"/>
                    <a:pt x="1188720" y="80010"/>
                  </a:cubicBezTo>
                  <a:cubicBezTo>
                    <a:pt x="1188720" y="80010"/>
                    <a:pt x="1196340" y="80010"/>
                    <a:pt x="1198880" y="80010"/>
                  </a:cubicBezTo>
                  <a:cubicBezTo>
                    <a:pt x="1202690" y="80010"/>
                    <a:pt x="1210310" y="80010"/>
                    <a:pt x="1210310" y="80010"/>
                  </a:cubicBezTo>
                  <a:cubicBezTo>
                    <a:pt x="1210310" y="80010"/>
                    <a:pt x="1217930" y="82550"/>
                    <a:pt x="1220470" y="83820"/>
                  </a:cubicBezTo>
                  <a:cubicBezTo>
                    <a:pt x="1224280" y="83820"/>
                    <a:pt x="1231900" y="86360"/>
                    <a:pt x="1231900" y="86360"/>
                  </a:cubicBezTo>
                  <a:cubicBezTo>
                    <a:pt x="1231900" y="86360"/>
                    <a:pt x="1238250" y="88900"/>
                    <a:pt x="1240790" y="91440"/>
                  </a:cubicBezTo>
                  <a:cubicBezTo>
                    <a:pt x="1244600" y="92710"/>
                    <a:pt x="1250950" y="96520"/>
                    <a:pt x="1250950" y="96520"/>
                  </a:cubicBezTo>
                  <a:cubicBezTo>
                    <a:pt x="1250950" y="96520"/>
                    <a:pt x="1256030" y="101600"/>
                    <a:pt x="1258570" y="104140"/>
                  </a:cubicBezTo>
                  <a:cubicBezTo>
                    <a:pt x="1261110" y="105410"/>
                    <a:pt x="1267460" y="110490"/>
                    <a:pt x="1267460" y="110490"/>
                  </a:cubicBezTo>
                  <a:cubicBezTo>
                    <a:pt x="1267460" y="110490"/>
                    <a:pt x="1271270" y="116840"/>
                    <a:pt x="1272540" y="119380"/>
                  </a:cubicBezTo>
                  <a:cubicBezTo>
                    <a:pt x="1275080" y="123190"/>
                    <a:pt x="1277620" y="129540"/>
                    <a:pt x="1278890" y="128270"/>
                  </a:cubicBezTo>
                  <a:cubicBezTo>
                    <a:pt x="1280160" y="128270"/>
                    <a:pt x="1272540" y="110490"/>
                    <a:pt x="1277620" y="105410"/>
                  </a:cubicBezTo>
                  <a:cubicBezTo>
                    <a:pt x="1286510" y="96520"/>
                    <a:pt x="1327150" y="105410"/>
                    <a:pt x="1353820" y="109220"/>
                  </a:cubicBezTo>
                  <a:cubicBezTo>
                    <a:pt x="1384300" y="113030"/>
                    <a:pt x="1417320" y="128270"/>
                    <a:pt x="1447800" y="132080"/>
                  </a:cubicBezTo>
                  <a:cubicBezTo>
                    <a:pt x="1477010" y="134620"/>
                    <a:pt x="1532890" y="132080"/>
                    <a:pt x="1532890" y="132080"/>
                  </a:cubicBezTo>
                  <a:cubicBezTo>
                    <a:pt x="1532890" y="132080"/>
                    <a:pt x="1540510" y="132080"/>
                    <a:pt x="1543050" y="133350"/>
                  </a:cubicBezTo>
                  <a:cubicBezTo>
                    <a:pt x="1546860" y="133350"/>
                    <a:pt x="1554480" y="134620"/>
                    <a:pt x="1554480" y="134620"/>
                  </a:cubicBezTo>
                  <a:cubicBezTo>
                    <a:pt x="1554480" y="134620"/>
                    <a:pt x="1560830" y="137160"/>
                    <a:pt x="1564640" y="138430"/>
                  </a:cubicBezTo>
                  <a:cubicBezTo>
                    <a:pt x="1568450" y="139700"/>
                    <a:pt x="1574800" y="142240"/>
                    <a:pt x="1574800" y="142240"/>
                  </a:cubicBezTo>
                  <a:cubicBezTo>
                    <a:pt x="1574800" y="142240"/>
                    <a:pt x="1581150" y="146050"/>
                    <a:pt x="1583690" y="148590"/>
                  </a:cubicBezTo>
                  <a:cubicBezTo>
                    <a:pt x="1586230" y="149860"/>
                    <a:pt x="1592580" y="154940"/>
                    <a:pt x="1592580" y="154940"/>
                  </a:cubicBezTo>
                  <a:cubicBezTo>
                    <a:pt x="1592580" y="154940"/>
                    <a:pt x="1597660" y="160020"/>
                    <a:pt x="1600200" y="162560"/>
                  </a:cubicBezTo>
                  <a:cubicBezTo>
                    <a:pt x="1602740" y="165100"/>
                    <a:pt x="1606550" y="170180"/>
                    <a:pt x="1606550" y="170180"/>
                  </a:cubicBezTo>
                  <a:cubicBezTo>
                    <a:pt x="1606550" y="170180"/>
                    <a:pt x="1610360" y="176530"/>
                    <a:pt x="1611630" y="180340"/>
                  </a:cubicBezTo>
                  <a:cubicBezTo>
                    <a:pt x="1614170" y="182880"/>
                    <a:pt x="1616710" y="189230"/>
                    <a:pt x="1616710" y="189230"/>
                  </a:cubicBezTo>
                  <a:cubicBezTo>
                    <a:pt x="1616710" y="190500"/>
                    <a:pt x="1619250" y="196850"/>
                    <a:pt x="1619250" y="200660"/>
                  </a:cubicBezTo>
                  <a:cubicBezTo>
                    <a:pt x="1620520" y="203200"/>
                    <a:pt x="1619250" y="207010"/>
                    <a:pt x="1621790" y="208280"/>
                  </a:cubicBezTo>
                  <a:cubicBezTo>
                    <a:pt x="1625600" y="212090"/>
                    <a:pt x="1647190" y="208280"/>
                    <a:pt x="1651000" y="208280"/>
                  </a:cubicBezTo>
                  <a:cubicBezTo>
                    <a:pt x="1651000" y="208280"/>
                    <a:pt x="1651000" y="209550"/>
                    <a:pt x="1652270" y="209550"/>
                  </a:cubicBezTo>
                  <a:cubicBezTo>
                    <a:pt x="1654810" y="209550"/>
                    <a:pt x="1659890" y="209550"/>
                    <a:pt x="1667510" y="209550"/>
                  </a:cubicBezTo>
                  <a:cubicBezTo>
                    <a:pt x="1684020" y="209550"/>
                    <a:pt x="1719580" y="209550"/>
                    <a:pt x="1744980" y="209550"/>
                  </a:cubicBezTo>
                  <a:cubicBezTo>
                    <a:pt x="1770380" y="209550"/>
                    <a:pt x="1802130" y="208280"/>
                    <a:pt x="1822450" y="209550"/>
                  </a:cubicBezTo>
                  <a:cubicBezTo>
                    <a:pt x="1836420" y="210820"/>
                    <a:pt x="1844040" y="217170"/>
                    <a:pt x="1858010" y="214630"/>
                  </a:cubicBezTo>
                  <a:cubicBezTo>
                    <a:pt x="1878330" y="210820"/>
                    <a:pt x="1907540" y="180340"/>
                    <a:pt x="1931670" y="172720"/>
                  </a:cubicBezTo>
                  <a:cubicBezTo>
                    <a:pt x="1953260" y="166370"/>
                    <a:pt x="1982470" y="172720"/>
                    <a:pt x="1996440" y="167640"/>
                  </a:cubicBezTo>
                  <a:cubicBezTo>
                    <a:pt x="2004060" y="166370"/>
                    <a:pt x="2004060" y="161290"/>
                    <a:pt x="2011680" y="160020"/>
                  </a:cubicBezTo>
                  <a:cubicBezTo>
                    <a:pt x="2028190" y="154940"/>
                    <a:pt x="2067560" y="160020"/>
                    <a:pt x="2094230" y="160020"/>
                  </a:cubicBezTo>
                  <a:cubicBezTo>
                    <a:pt x="2120900" y="160020"/>
                    <a:pt x="2146300" y="160020"/>
                    <a:pt x="2172970" y="160020"/>
                  </a:cubicBezTo>
                  <a:cubicBezTo>
                    <a:pt x="2200910" y="160020"/>
                    <a:pt x="2230120" y="160020"/>
                    <a:pt x="2261870" y="160020"/>
                  </a:cubicBezTo>
                  <a:cubicBezTo>
                    <a:pt x="2294890" y="160020"/>
                    <a:pt x="2331720" y="160020"/>
                    <a:pt x="2368550" y="160020"/>
                  </a:cubicBezTo>
                  <a:cubicBezTo>
                    <a:pt x="2409190" y="160020"/>
                    <a:pt x="2453640" y="158750"/>
                    <a:pt x="2493010" y="158750"/>
                  </a:cubicBezTo>
                  <a:cubicBezTo>
                    <a:pt x="2529840" y="158750"/>
                    <a:pt x="2561590" y="158750"/>
                    <a:pt x="2597150" y="158750"/>
                  </a:cubicBezTo>
                  <a:cubicBezTo>
                    <a:pt x="2635250" y="158750"/>
                    <a:pt x="2678430" y="157480"/>
                    <a:pt x="2713990" y="157480"/>
                  </a:cubicBezTo>
                  <a:cubicBezTo>
                    <a:pt x="2744470" y="157480"/>
                    <a:pt x="2777490" y="157480"/>
                    <a:pt x="2801620" y="157480"/>
                  </a:cubicBezTo>
                  <a:cubicBezTo>
                    <a:pt x="2816860" y="157480"/>
                    <a:pt x="2835910" y="157480"/>
                    <a:pt x="2839720" y="157480"/>
                  </a:cubicBezTo>
                  <a:cubicBezTo>
                    <a:pt x="2840990" y="157480"/>
                    <a:pt x="2840990" y="157480"/>
                    <a:pt x="2842260" y="157480"/>
                  </a:cubicBezTo>
                  <a:cubicBezTo>
                    <a:pt x="2848610" y="156210"/>
                    <a:pt x="2913380" y="156210"/>
                    <a:pt x="2914650" y="156210"/>
                  </a:cubicBezTo>
                  <a:cubicBezTo>
                    <a:pt x="2914650" y="156210"/>
                    <a:pt x="2921000" y="157480"/>
                    <a:pt x="2924810" y="157480"/>
                  </a:cubicBezTo>
                  <a:cubicBezTo>
                    <a:pt x="2928620" y="158750"/>
                    <a:pt x="2936240" y="158750"/>
                    <a:pt x="2936240" y="160020"/>
                  </a:cubicBezTo>
                  <a:cubicBezTo>
                    <a:pt x="2936240" y="160020"/>
                    <a:pt x="2942590" y="162560"/>
                    <a:pt x="2946400" y="163830"/>
                  </a:cubicBezTo>
                  <a:cubicBezTo>
                    <a:pt x="2950210" y="165100"/>
                    <a:pt x="2956560" y="167640"/>
                    <a:pt x="2956560" y="167640"/>
                  </a:cubicBezTo>
                  <a:cubicBezTo>
                    <a:pt x="2956560" y="167640"/>
                    <a:pt x="2962910" y="171450"/>
                    <a:pt x="2965450" y="173990"/>
                  </a:cubicBezTo>
                  <a:cubicBezTo>
                    <a:pt x="2967990" y="175260"/>
                    <a:pt x="2974340" y="179070"/>
                    <a:pt x="2974340" y="179070"/>
                  </a:cubicBezTo>
                  <a:cubicBezTo>
                    <a:pt x="2974340" y="179070"/>
                    <a:pt x="2979420" y="185420"/>
                    <a:pt x="2981960" y="187960"/>
                  </a:cubicBezTo>
                  <a:cubicBezTo>
                    <a:pt x="2984500" y="190500"/>
                    <a:pt x="2988310" y="195580"/>
                    <a:pt x="2989580" y="195580"/>
                  </a:cubicBezTo>
                  <a:cubicBezTo>
                    <a:pt x="2989580" y="195580"/>
                    <a:pt x="2992120" y="201930"/>
                    <a:pt x="2994660" y="205740"/>
                  </a:cubicBezTo>
                  <a:cubicBezTo>
                    <a:pt x="2995930" y="208280"/>
                    <a:pt x="2999740" y="214630"/>
                    <a:pt x="2999740" y="215900"/>
                  </a:cubicBezTo>
                  <a:cubicBezTo>
                    <a:pt x="2999740" y="215900"/>
                    <a:pt x="3001010" y="222250"/>
                    <a:pt x="3002280" y="226060"/>
                  </a:cubicBezTo>
                  <a:cubicBezTo>
                    <a:pt x="3002280" y="229870"/>
                    <a:pt x="3004820" y="236220"/>
                    <a:pt x="3004820" y="236220"/>
                  </a:cubicBezTo>
                  <a:cubicBezTo>
                    <a:pt x="3004820" y="236220"/>
                    <a:pt x="3004820" y="243840"/>
                    <a:pt x="3004820" y="247650"/>
                  </a:cubicBezTo>
                  <a:cubicBezTo>
                    <a:pt x="3004820" y="251460"/>
                    <a:pt x="3004820" y="257810"/>
                    <a:pt x="3004820" y="259080"/>
                  </a:cubicBezTo>
                  <a:cubicBezTo>
                    <a:pt x="3004820" y="259080"/>
                    <a:pt x="3002280" y="265430"/>
                    <a:pt x="3002280" y="269240"/>
                  </a:cubicBezTo>
                  <a:cubicBezTo>
                    <a:pt x="3001010" y="271780"/>
                    <a:pt x="2998470" y="274320"/>
                    <a:pt x="2999740" y="275590"/>
                  </a:cubicBezTo>
                  <a:cubicBezTo>
                    <a:pt x="3003550" y="279400"/>
                    <a:pt x="3026410" y="275590"/>
                    <a:pt x="3045460" y="275590"/>
                  </a:cubicBezTo>
                  <a:cubicBezTo>
                    <a:pt x="3075940" y="275590"/>
                    <a:pt x="3133090" y="275590"/>
                    <a:pt x="3167380" y="274320"/>
                  </a:cubicBezTo>
                  <a:cubicBezTo>
                    <a:pt x="3191510" y="274320"/>
                    <a:pt x="3228340" y="276860"/>
                    <a:pt x="3230880" y="273050"/>
                  </a:cubicBezTo>
                  <a:cubicBezTo>
                    <a:pt x="3230880" y="273050"/>
                    <a:pt x="3229610" y="270510"/>
                    <a:pt x="3229610" y="270510"/>
                  </a:cubicBezTo>
                  <a:cubicBezTo>
                    <a:pt x="3229610" y="270510"/>
                    <a:pt x="3228340" y="262890"/>
                    <a:pt x="3227070" y="259080"/>
                  </a:cubicBezTo>
                  <a:cubicBezTo>
                    <a:pt x="3227070" y="256540"/>
                    <a:pt x="3225800" y="248920"/>
                    <a:pt x="3225800" y="248920"/>
                  </a:cubicBezTo>
                  <a:cubicBezTo>
                    <a:pt x="3225800" y="248920"/>
                    <a:pt x="3225800" y="241300"/>
                    <a:pt x="3225800" y="237490"/>
                  </a:cubicBezTo>
                  <a:cubicBezTo>
                    <a:pt x="3225800" y="234950"/>
                    <a:pt x="3227070" y="227330"/>
                    <a:pt x="3227070" y="227330"/>
                  </a:cubicBezTo>
                  <a:cubicBezTo>
                    <a:pt x="3227070" y="227330"/>
                    <a:pt x="3228340" y="220980"/>
                    <a:pt x="3229610" y="217170"/>
                  </a:cubicBezTo>
                  <a:cubicBezTo>
                    <a:pt x="3230880" y="213360"/>
                    <a:pt x="3232150" y="207010"/>
                    <a:pt x="3232150" y="207010"/>
                  </a:cubicBezTo>
                  <a:cubicBezTo>
                    <a:pt x="3232150" y="207010"/>
                    <a:pt x="3232150" y="207010"/>
                    <a:pt x="3233420" y="207010"/>
                  </a:cubicBezTo>
                  <a:cubicBezTo>
                    <a:pt x="3233420" y="205740"/>
                    <a:pt x="3262630" y="185420"/>
                    <a:pt x="3262630" y="176530"/>
                  </a:cubicBezTo>
                  <a:cubicBezTo>
                    <a:pt x="3261360" y="167640"/>
                    <a:pt x="3233420" y="165100"/>
                    <a:pt x="3230880" y="152400"/>
                  </a:cubicBezTo>
                  <a:cubicBezTo>
                    <a:pt x="3227070" y="129540"/>
                    <a:pt x="3276600" y="50800"/>
                    <a:pt x="3308350" y="31750"/>
                  </a:cubicBezTo>
                  <a:cubicBezTo>
                    <a:pt x="3333750" y="17780"/>
                    <a:pt x="3369310" y="29210"/>
                    <a:pt x="3398520" y="29210"/>
                  </a:cubicBezTo>
                  <a:cubicBezTo>
                    <a:pt x="3425190" y="29210"/>
                    <a:pt x="3449320" y="26670"/>
                    <a:pt x="3475990" y="29210"/>
                  </a:cubicBezTo>
                  <a:cubicBezTo>
                    <a:pt x="3505200" y="33020"/>
                    <a:pt x="3535680" y="44450"/>
                    <a:pt x="3563620" y="52070"/>
                  </a:cubicBezTo>
                  <a:cubicBezTo>
                    <a:pt x="3591560" y="60960"/>
                    <a:pt x="3632200" y="74930"/>
                    <a:pt x="3646170" y="81280"/>
                  </a:cubicBezTo>
                  <a:cubicBezTo>
                    <a:pt x="3652520" y="83820"/>
                    <a:pt x="3655060" y="87630"/>
                    <a:pt x="3656330" y="87630"/>
                  </a:cubicBezTo>
                  <a:cubicBezTo>
                    <a:pt x="3657600" y="87630"/>
                    <a:pt x="3658870" y="87630"/>
                    <a:pt x="3658870" y="87630"/>
                  </a:cubicBezTo>
                  <a:cubicBezTo>
                    <a:pt x="3658870" y="87630"/>
                    <a:pt x="3665220" y="87630"/>
                    <a:pt x="3669030" y="86360"/>
                  </a:cubicBezTo>
                  <a:cubicBezTo>
                    <a:pt x="3672840" y="86360"/>
                    <a:pt x="3679190" y="86360"/>
                    <a:pt x="3679190" y="86360"/>
                  </a:cubicBezTo>
                  <a:cubicBezTo>
                    <a:pt x="3679190" y="86360"/>
                    <a:pt x="3686810" y="87630"/>
                    <a:pt x="3686810" y="87630"/>
                  </a:cubicBezTo>
                  <a:cubicBezTo>
                    <a:pt x="3686810" y="87630"/>
                    <a:pt x="3685540" y="86360"/>
                    <a:pt x="3685540" y="86360"/>
                  </a:cubicBezTo>
                  <a:cubicBezTo>
                    <a:pt x="3686810" y="81280"/>
                    <a:pt x="3770630" y="66040"/>
                    <a:pt x="3813810" y="62230"/>
                  </a:cubicBezTo>
                  <a:cubicBezTo>
                    <a:pt x="3858260" y="58420"/>
                    <a:pt x="3910330" y="62230"/>
                    <a:pt x="3948430" y="62230"/>
                  </a:cubicBezTo>
                  <a:cubicBezTo>
                    <a:pt x="3978910" y="62230"/>
                    <a:pt x="3997960" y="62230"/>
                    <a:pt x="4028440" y="62230"/>
                  </a:cubicBezTo>
                  <a:cubicBezTo>
                    <a:pt x="4070350" y="63500"/>
                    <a:pt x="4135120" y="63500"/>
                    <a:pt x="4177030" y="63500"/>
                  </a:cubicBezTo>
                  <a:cubicBezTo>
                    <a:pt x="4208780" y="64770"/>
                    <a:pt x="4231640" y="64770"/>
                    <a:pt x="4258310" y="64770"/>
                  </a:cubicBezTo>
                  <a:cubicBezTo>
                    <a:pt x="4284980" y="64770"/>
                    <a:pt x="4311650" y="64770"/>
                    <a:pt x="4337050" y="64770"/>
                  </a:cubicBezTo>
                  <a:cubicBezTo>
                    <a:pt x="4363720" y="66040"/>
                    <a:pt x="4386580" y="66040"/>
                    <a:pt x="4415790" y="66040"/>
                  </a:cubicBezTo>
                  <a:cubicBezTo>
                    <a:pt x="4451350" y="66040"/>
                    <a:pt x="4497070" y="66040"/>
                    <a:pt x="4535170" y="66040"/>
                  </a:cubicBezTo>
                  <a:cubicBezTo>
                    <a:pt x="4566920" y="64770"/>
                    <a:pt x="4596130" y="64770"/>
                    <a:pt x="4625340" y="64770"/>
                  </a:cubicBezTo>
                  <a:cubicBezTo>
                    <a:pt x="4654550" y="64770"/>
                    <a:pt x="4710430" y="63500"/>
                    <a:pt x="4710430" y="63500"/>
                  </a:cubicBezTo>
                  <a:cubicBezTo>
                    <a:pt x="4711700" y="63500"/>
                    <a:pt x="4718050" y="63500"/>
                    <a:pt x="4718050" y="63500"/>
                  </a:cubicBezTo>
                  <a:cubicBezTo>
                    <a:pt x="4718050" y="63500"/>
                    <a:pt x="4721860" y="63500"/>
                    <a:pt x="4721860" y="63500"/>
                  </a:cubicBezTo>
                  <a:cubicBezTo>
                    <a:pt x="4725670" y="60960"/>
                    <a:pt x="4838700" y="72390"/>
                    <a:pt x="4886960" y="80010"/>
                  </a:cubicBezTo>
                  <a:cubicBezTo>
                    <a:pt x="4923790" y="86360"/>
                    <a:pt x="4950460" y="96520"/>
                    <a:pt x="4986020" y="104140"/>
                  </a:cubicBezTo>
                  <a:cubicBezTo>
                    <a:pt x="5025390" y="113030"/>
                    <a:pt x="5069840" y="121920"/>
                    <a:pt x="5113020" y="130810"/>
                  </a:cubicBezTo>
                  <a:cubicBezTo>
                    <a:pt x="5154930" y="139700"/>
                    <a:pt x="5196840" y="152400"/>
                    <a:pt x="5241290" y="158750"/>
                  </a:cubicBezTo>
                  <a:cubicBezTo>
                    <a:pt x="5289550" y="166370"/>
                    <a:pt x="5341620" y="168910"/>
                    <a:pt x="5391150" y="172720"/>
                  </a:cubicBezTo>
                  <a:cubicBezTo>
                    <a:pt x="5441950" y="175260"/>
                    <a:pt x="5495290" y="177800"/>
                    <a:pt x="5544820" y="179070"/>
                  </a:cubicBezTo>
                  <a:cubicBezTo>
                    <a:pt x="5593080" y="181610"/>
                    <a:pt x="5641340" y="181610"/>
                    <a:pt x="5684520" y="182880"/>
                  </a:cubicBezTo>
                  <a:cubicBezTo>
                    <a:pt x="5722620" y="182880"/>
                    <a:pt x="5753100" y="182880"/>
                    <a:pt x="5788660" y="182880"/>
                  </a:cubicBezTo>
                  <a:cubicBezTo>
                    <a:pt x="5826760" y="182880"/>
                    <a:pt x="5886450" y="182880"/>
                    <a:pt x="5906770" y="182880"/>
                  </a:cubicBezTo>
                  <a:cubicBezTo>
                    <a:pt x="5914390" y="182880"/>
                    <a:pt x="5918200" y="185420"/>
                    <a:pt x="5920740" y="182880"/>
                  </a:cubicBezTo>
                  <a:cubicBezTo>
                    <a:pt x="5925820" y="175260"/>
                    <a:pt x="5886450" y="125730"/>
                    <a:pt x="5892800" y="101600"/>
                  </a:cubicBezTo>
                  <a:cubicBezTo>
                    <a:pt x="5900420" y="74930"/>
                    <a:pt x="5951220" y="41910"/>
                    <a:pt x="5982970" y="31750"/>
                  </a:cubicBezTo>
                  <a:cubicBezTo>
                    <a:pt x="6009640" y="22860"/>
                    <a:pt x="6035040" y="31750"/>
                    <a:pt x="6064250" y="31750"/>
                  </a:cubicBezTo>
                  <a:cubicBezTo>
                    <a:pt x="6096000" y="34290"/>
                    <a:pt x="6132830" y="30480"/>
                    <a:pt x="6163310" y="39370"/>
                  </a:cubicBezTo>
                  <a:cubicBezTo>
                    <a:pt x="6193790" y="48260"/>
                    <a:pt x="6247130" y="83820"/>
                    <a:pt x="6247130" y="83820"/>
                  </a:cubicBezTo>
                  <a:cubicBezTo>
                    <a:pt x="6247130" y="83820"/>
                    <a:pt x="6253480" y="85090"/>
                    <a:pt x="6257290" y="85090"/>
                  </a:cubicBezTo>
                  <a:cubicBezTo>
                    <a:pt x="6261100" y="86360"/>
                    <a:pt x="6267450" y="86360"/>
                    <a:pt x="6267450" y="86360"/>
                  </a:cubicBezTo>
                  <a:cubicBezTo>
                    <a:pt x="6267450" y="86360"/>
                    <a:pt x="6273800" y="88900"/>
                    <a:pt x="6277610" y="90170"/>
                  </a:cubicBezTo>
                  <a:cubicBezTo>
                    <a:pt x="6280150" y="91440"/>
                    <a:pt x="6286500" y="93980"/>
                    <a:pt x="6286500" y="93980"/>
                  </a:cubicBezTo>
                  <a:cubicBezTo>
                    <a:pt x="6286500" y="93980"/>
                    <a:pt x="6292850" y="97790"/>
                    <a:pt x="6295390" y="100330"/>
                  </a:cubicBezTo>
                  <a:cubicBezTo>
                    <a:pt x="6297930" y="101600"/>
                    <a:pt x="6304280" y="105410"/>
                    <a:pt x="6304280" y="105410"/>
                  </a:cubicBezTo>
                  <a:cubicBezTo>
                    <a:pt x="6304280" y="105410"/>
                    <a:pt x="6308090" y="110490"/>
                    <a:pt x="6310630" y="113030"/>
                  </a:cubicBezTo>
                  <a:cubicBezTo>
                    <a:pt x="6313170" y="116840"/>
                    <a:pt x="6316980" y="120650"/>
                    <a:pt x="6316980" y="121920"/>
                  </a:cubicBezTo>
                  <a:cubicBezTo>
                    <a:pt x="6318250" y="121920"/>
                    <a:pt x="6320790" y="127000"/>
                    <a:pt x="6322060" y="130810"/>
                  </a:cubicBezTo>
                  <a:cubicBezTo>
                    <a:pt x="6324600" y="133350"/>
                    <a:pt x="6327140" y="139700"/>
                    <a:pt x="6327140" y="139700"/>
                  </a:cubicBezTo>
                  <a:cubicBezTo>
                    <a:pt x="6327140" y="139700"/>
                    <a:pt x="6328410" y="146050"/>
                    <a:pt x="6329680" y="149860"/>
                  </a:cubicBezTo>
                  <a:cubicBezTo>
                    <a:pt x="6330950" y="153670"/>
                    <a:pt x="6332220" y="160020"/>
                    <a:pt x="6332220" y="160020"/>
                  </a:cubicBezTo>
                  <a:cubicBezTo>
                    <a:pt x="6332220" y="160020"/>
                    <a:pt x="6329680" y="165100"/>
                    <a:pt x="6332220" y="167640"/>
                  </a:cubicBezTo>
                  <a:cubicBezTo>
                    <a:pt x="6338570" y="173990"/>
                    <a:pt x="6405880" y="171450"/>
                    <a:pt x="6413500" y="168910"/>
                  </a:cubicBezTo>
                  <a:cubicBezTo>
                    <a:pt x="6416040" y="167640"/>
                    <a:pt x="6416040" y="166370"/>
                    <a:pt x="6416040" y="166370"/>
                  </a:cubicBezTo>
                  <a:cubicBezTo>
                    <a:pt x="6416040" y="166370"/>
                    <a:pt x="6423660" y="163830"/>
                    <a:pt x="6426200" y="162560"/>
                  </a:cubicBezTo>
                  <a:cubicBezTo>
                    <a:pt x="6430010" y="161290"/>
                    <a:pt x="6436360" y="158750"/>
                    <a:pt x="6436360" y="158750"/>
                  </a:cubicBezTo>
                  <a:cubicBezTo>
                    <a:pt x="6437630" y="158750"/>
                    <a:pt x="6443980" y="158750"/>
                    <a:pt x="6447790" y="157480"/>
                  </a:cubicBezTo>
                  <a:cubicBezTo>
                    <a:pt x="6451600" y="157480"/>
                    <a:pt x="6457950" y="156210"/>
                    <a:pt x="6459220" y="156210"/>
                  </a:cubicBezTo>
                  <a:cubicBezTo>
                    <a:pt x="6459220" y="156210"/>
                    <a:pt x="6516370" y="160020"/>
                    <a:pt x="6544310" y="156210"/>
                  </a:cubicBezTo>
                  <a:cubicBezTo>
                    <a:pt x="6574790" y="152400"/>
                    <a:pt x="6606540" y="137160"/>
                    <a:pt x="6635750" y="133350"/>
                  </a:cubicBezTo>
                  <a:cubicBezTo>
                    <a:pt x="6663690" y="129540"/>
                    <a:pt x="6689090" y="132080"/>
                    <a:pt x="6717030" y="132080"/>
                  </a:cubicBezTo>
                  <a:cubicBezTo>
                    <a:pt x="6746240" y="132080"/>
                    <a:pt x="6777990" y="121920"/>
                    <a:pt x="6807200" y="132080"/>
                  </a:cubicBezTo>
                  <a:cubicBezTo>
                    <a:pt x="6840220" y="142240"/>
                    <a:pt x="6873240" y="185420"/>
                    <a:pt x="6902450" y="198120"/>
                  </a:cubicBezTo>
                  <a:cubicBezTo>
                    <a:pt x="6922770" y="205740"/>
                    <a:pt x="6939280" y="205740"/>
                    <a:pt x="6959600" y="208280"/>
                  </a:cubicBezTo>
                  <a:cubicBezTo>
                    <a:pt x="6986270" y="210820"/>
                    <a:pt x="7018020" y="205740"/>
                    <a:pt x="7047230" y="209550"/>
                  </a:cubicBezTo>
                  <a:cubicBezTo>
                    <a:pt x="7078980" y="213360"/>
                    <a:pt x="7112000" y="229870"/>
                    <a:pt x="7142480" y="233680"/>
                  </a:cubicBezTo>
                  <a:cubicBezTo>
                    <a:pt x="7171690" y="237490"/>
                    <a:pt x="7228840" y="233680"/>
                    <a:pt x="7230110" y="233680"/>
                  </a:cubicBezTo>
                  <a:cubicBezTo>
                    <a:pt x="7230110" y="233680"/>
                    <a:pt x="7236460" y="234950"/>
                    <a:pt x="7240270" y="234950"/>
                  </a:cubicBezTo>
                  <a:cubicBezTo>
                    <a:pt x="7244080" y="234950"/>
                    <a:pt x="7251700" y="236220"/>
                    <a:pt x="7251700" y="236220"/>
                  </a:cubicBezTo>
                  <a:cubicBezTo>
                    <a:pt x="7251700" y="236220"/>
                    <a:pt x="7258050" y="238760"/>
                    <a:pt x="7261860" y="240030"/>
                  </a:cubicBezTo>
                  <a:cubicBezTo>
                    <a:pt x="7265670" y="241300"/>
                    <a:pt x="7272020" y="243840"/>
                    <a:pt x="7272020" y="243840"/>
                  </a:cubicBezTo>
                  <a:cubicBezTo>
                    <a:pt x="7272020" y="243840"/>
                    <a:pt x="7278370" y="247650"/>
                    <a:pt x="7280910" y="250190"/>
                  </a:cubicBezTo>
                  <a:cubicBezTo>
                    <a:pt x="7284720" y="252730"/>
                    <a:pt x="7289800" y="256540"/>
                    <a:pt x="7289800" y="256540"/>
                  </a:cubicBezTo>
                  <a:cubicBezTo>
                    <a:pt x="7289800" y="256540"/>
                    <a:pt x="7294880" y="261620"/>
                    <a:pt x="7297420" y="264160"/>
                  </a:cubicBezTo>
                  <a:cubicBezTo>
                    <a:pt x="7299960" y="267970"/>
                    <a:pt x="7305040" y="273050"/>
                    <a:pt x="7305040" y="273050"/>
                  </a:cubicBezTo>
                  <a:cubicBezTo>
                    <a:pt x="7305040" y="273050"/>
                    <a:pt x="7308850" y="279400"/>
                    <a:pt x="7310120" y="283210"/>
                  </a:cubicBezTo>
                  <a:cubicBezTo>
                    <a:pt x="7311390" y="285750"/>
                    <a:pt x="7315200" y="292100"/>
                    <a:pt x="7315200" y="292100"/>
                  </a:cubicBezTo>
                  <a:cubicBezTo>
                    <a:pt x="7315200" y="292100"/>
                    <a:pt x="7316470" y="299720"/>
                    <a:pt x="7317740" y="303530"/>
                  </a:cubicBezTo>
                  <a:cubicBezTo>
                    <a:pt x="7319010" y="306070"/>
                    <a:pt x="7320280" y="313690"/>
                    <a:pt x="7320280" y="313690"/>
                  </a:cubicBezTo>
                  <a:cubicBezTo>
                    <a:pt x="7320280" y="313690"/>
                    <a:pt x="7320280" y="321310"/>
                    <a:pt x="7320280" y="325120"/>
                  </a:cubicBezTo>
                  <a:cubicBezTo>
                    <a:pt x="7320280" y="328930"/>
                    <a:pt x="7320280" y="335280"/>
                    <a:pt x="7320280" y="335280"/>
                  </a:cubicBezTo>
                  <a:cubicBezTo>
                    <a:pt x="7320280" y="335280"/>
                    <a:pt x="7320280" y="336550"/>
                    <a:pt x="7320280" y="336550"/>
                  </a:cubicBezTo>
                  <a:cubicBezTo>
                    <a:pt x="7321550" y="339090"/>
                    <a:pt x="7353300" y="336550"/>
                    <a:pt x="7372350" y="336550"/>
                  </a:cubicBezTo>
                  <a:cubicBezTo>
                    <a:pt x="7395210" y="336550"/>
                    <a:pt x="7421880" y="336550"/>
                    <a:pt x="7449820" y="336550"/>
                  </a:cubicBezTo>
                  <a:cubicBezTo>
                    <a:pt x="7484110" y="336550"/>
                    <a:pt x="7526020" y="337820"/>
                    <a:pt x="7562850" y="337820"/>
                  </a:cubicBezTo>
                  <a:cubicBezTo>
                    <a:pt x="7597140" y="337820"/>
                    <a:pt x="7632700" y="337820"/>
                    <a:pt x="7664450" y="337820"/>
                  </a:cubicBezTo>
                  <a:cubicBezTo>
                    <a:pt x="7694930" y="337820"/>
                    <a:pt x="7724140" y="337820"/>
                    <a:pt x="7753350" y="339090"/>
                  </a:cubicBezTo>
                  <a:cubicBezTo>
                    <a:pt x="7780020" y="339090"/>
                    <a:pt x="7805420" y="339090"/>
                    <a:pt x="7830820" y="339090"/>
                  </a:cubicBezTo>
                  <a:cubicBezTo>
                    <a:pt x="7857490" y="339090"/>
                    <a:pt x="7882890" y="339090"/>
                    <a:pt x="7908290" y="339090"/>
                  </a:cubicBezTo>
                  <a:cubicBezTo>
                    <a:pt x="7936230" y="339090"/>
                    <a:pt x="7962900" y="339090"/>
                    <a:pt x="7990840" y="339090"/>
                  </a:cubicBezTo>
                  <a:cubicBezTo>
                    <a:pt x="8018780" y="339090"/>
                    <a:pt x="8045450" y="339090"/>
                    <a:pt x="8074660" y="339090"/>
                  </a:cubicBezTo>
                  <a:cubicBezTo>
                    <a:pt x="8105140" y="339090"/>
                    <a:pt x="8139430" y="339090"/>
                    <a:pt x="8168640" y="339090"/>
                  </a:cubicBezTo>
                  <a:cubicBezTo>
                    <a:pt x="8196580" y="337820"/>
                    <a:pt x="8239760" y="351790"/>
                    <a:pt x="8247380" y="337820"/>
                  </a:cubicBezTo>
                  <a:cubicBezTo>
                    <a:pt x="8258810" y="320040"/>
                    <a:pt x="8169910" y="232410"/>
                    <a:pt x="8172450" y="203200"/>
                  </a:cubicBezTo>
                  <a:cubicBezTo>
                    <a:pt x="8173720" y="189230"/>
                    <a:pt x="8195310" y="180340"/>
                    <a:pt x="8197850" y="172720"/>
                  </a:cubicBezTo>
                  <a:cubicBezTo>
                    <a:pt x="8199120" y="168910"/>
                    <a:pt x="8197850" y="166370"/>
                    <a:pt x="8199120" y="162560"/>
                  </a:cubicBezTo>
                  <a:cubicBezTo>
                    <a:pt x="8199120" y="160020"/>
                    <a:pt x="8199120" y="152400"/>
                    <a:pt x="8199120" y="152400"/>
                  </a:cubicBezTo>
                  <a:cubicBezTo>
                    <a:pt x="8199120" y="152400"/>
                    <a:pt x="8201660" y="144780"/>
                    <a:pt x="8202930" y="142240"/>
                  </a:cubicBezTo>
                  <a:cubicBezTo>
                    <a:pt x="8204200" y="138430"/>
                    <a:pt x="8206740" y="130810"/>
                    <a:pt x="8206740" y="130810"/>
                  </a:cubicBezTo>
                  <a:cubicBezTo>
                    <a:pt x="8206740" y="130810"/>
                    <a:pt x="8210550" y="124460"/>
                    <a:pt x="8211820" y="121920"/>
                  </a:cubicBezTo>
                  <a:cubicBezTo>
                    <a:pt x="8214360" y="118110"/>
                    <a:pt x="8218170" y="113030"/>
                    <a:pt x="8218170" y="111760"/>
                  </a:cubicBezTo>
                  <a:cubicBezTo>
                    <a:pt x="8218170" y="111760"/>
                    <a:pt x="8223250" y="106680"/>
                    <a:pt x="8225790" y="104140"/>
                  </a:cubicBezTo>
                  <a:cubicBezTo>
                    <a:pt x="8228330" y="101600"/>
                    <a:pt x="8234680" y="96520"/>
                    <a:pt x="8234680" y="96520"/>
                  </a:cubicBezTo>
                  <a:cubicBezTo>
                    <a:pt x="8234680" y="96520"/>
                    <a:pt x="8241030" y="92710"/>
                    <a:pt x="8243570" y="91440"/>
                  </a:cubicBezTo>
                  <a:cubicBezTo>
                    <a:pt x="8247380" y="88900"/>
                    <a:pt x="8253730" y="86360"/>
                    <a:pt x="8253730" y="86360"/>
                  </a:cubicBezTo>
                  <a:cubicBezTo>
                    <a:pt x="8253730" y="86360"/>
                    <a:pt x="8260080" y="83820"/>
                    <a:pt x="8263890" y="82550"/>
                  </a:cubicBezTo>
                  <a:cubicBezTo>
                    <a:pt x="8267700" y="81280"/>
                    <a:pt x="8274050" y="80010"/>
                    <a:pt x="8274050" y="80010"/>
                  </a:cubicBezTo>
                  <a:cubicBezTo>
                    <a:pt x="8275320" y="80010"/>
                    <a:pt x="8281670" y="78740"/>
                    <a:pt x="8285480" y="78740"/>
                  </a:cubicBezTo>
                  <a:cubicBezTo>
                    <a:pt x="8289290" y="78740"/>
                    <a:pt x="8296910" y="78740"/>
                    <a:pt x="8296910" y="78740"/>
                  </a:cubicBezTo>
                  <a:cubicBezTo>
                    <a:pt x="8296910" y="78740"/>
                    <a:pt x="8333740" y="120650"/>
                    <a:pt x="8347710" y="135890"/>
                  </a:cubicBezTo>
                  <a:cubicBezTo>
                    <a:pt x="8356600" y="144780"/>
                    <a:pt x="8360410" y="153670"/>
                    <a:pt x="8371840" y="158750"/>
                  </a:cubicBezTo>
                  <a:cubicBezTo>
                    <a:pt x="8389620" y="165100"/>
                    <a:pt x="8426450" y="156210"/>
                    <a:pt x="8453120" y="156210"/>
                  </a:cubicBezTo>
                  <a:cubicBezTo>
                    <a:pt x="8479790" y="156210"/>
                    <a:pt x="8505190" y="156210"/>
                    <a:pt x="8531860" y="156210"/>
                  </a:cubicBezTo>
                  <a:cubicBezTo>
                    <a:pt x="8563610" y="156210"/>
                    <a:pt x="8599170" y="156210"/>
                    <a:pt x="8630920" y="156210"/>
                  </a:cubicBezTo>
                  <a:cubicBezTo>
                    <a:pt x="8661400" y="156210"/>
                    <a:pt x="8689340" y="157480"/>
                    <a:pt x="8718550" y="157480"/>
                  </a:cubicBezTo>
                  <a:cubicBezTo>
                    <a:pt x="8745220" y="157480"/>
                    <a:pt x="8770620" y="157480"/>
                    <a:pt x="8797290" y="158750"/>
                  </a:cubicBezTo>
                  <a:cubicBezTo>
                    <a:pt x="8825230" y="158750"/>
                    <a:pt x="8853170" y="158750"/>
                    <a:pt x="8881110" y="158750"/>
                  </a:cubicBezTo>
                  <a:cubicBezTo>
                    <a:pt x="8911590" y="158750"/>
                    <a:pt x="8944610" y="160020"/>
                    <a:pt x="8975090" y="160020"/>
                  </a:cubicBezTo>
                  <a:cubicBezTo>
                    <a:pt x="9003030" y="160020"/>
                    <a:pt x="9027160" y="160020"/>
                    <a:pt x="9055100" y="160020"/>
                  </a:cubicBezTo>
                  <a:cubicBezTo>
                    <a:pt x="9084310" y="160020"/>
                    <a:pt x="9116060" y="160020"/>
                    <a:pt x="9145270" y="160020"/>
                  </a:cubicBezTo>
                  <a:cubicBezTo>
                    <a:pt x="9174480" y="160020"/>
                    <a:pt x="9202420" y="160020"/>
                    <a:pt x="9230360" y="160020"/>
                  </a:cubicBezTo>
                  <a:cubicBezTo>
                    <a:pt x="9255760" y="160020"/>
                    <a:pt x="9281160" y="160020"/>
                    <a:pt x="9306560" y="158750"/>
                  </a:cubicBezTo>
                  <a:cubicBezTo>
                    <a:pt x="9333230" y="158750"/>
                    <a:pt x="9358630" y="158750"/>
                    <a:pt x="9387840" y="158750"/>
                  </a:cubicBezTo>
                  <a:cubicBezTo>
                    <a:pt x="9420860" y="158750"/>
                    <a:pt x="9462770" y="158750"/>
                    <a:pt x="9497060" y="158750"/>
                  </a:cubicBezTo>
                  <a:cubicBezTo>
                    <a:pt x="9527540" y="158750"/>
                    <a:pt x="9552940" y="162560"/>
                    <a:pt x="9583420" y="158750"/>
                  </a:cubicBezTo>
                  <a:cubicBezTo>
                    <a:pt x="9617710" y="156210"/>
                    <a:pt x="9658350" y="146050"/>
                    <a:pt x="9691370" y="139700"/>
                  </a:cubicBezTo>
                  <a:cubicBezTo>
                    <a:pt x="9720580" y="134620"/>
                    <a:pt x="9745980" y="129540"/>
                    <a:pt x="9772650" y="125730"/>
                  </a:cubicBezTo>
                  <a:cubicBezTo>
                    <a:pt x="9800590" y="120650"/>
                    <a:pt x="9828530" y="119380"/>
                    <a:pt x="9856470" y="115570"/>
                  </a:cubicBezTo>
                  <a:cubicBezTo>
                    <a:pt x="9883140" y="111760"/>
                    <a:pt x="9906000" y="106680"/>
                    <a:pt x="9935210" y="101600"/>
                  </a:cubicBezTo>
                  <a:cubicBezTo>
                    <a:pt x="9969500" y="93980"/>
                    <a:pt x="10008870" y="86360"/>
                    <a:pt x="10048240" y="77470"/>
                  </a:cubicBezTo>
                  <a:cubicBezTo>
                    <a:pt x="10092690" y="67310"/>
                    <a:pt x="10144760" y="54610"/>
                    <a:pt x="10190480" y="44450"/>
                  </a:cubicBezTo>
                  <a:cubicBezTo>
                    <a:pt x="10234930" y="35560"/>
                    <a:pt x="10284460" y="24130"/>
                    <a:pt x="10322560" y="19050"/>
                  </a:cubicBezTo>
                  <a:cubicBezTo>
                    <a:pt x="10351770" y="13970"/>
                    <a:pt x="10374630" y="13970"/>
                    <a:pt x="10401300" y="12700"/>
                  </a:cubicBezTo>
                  <a:cubicBezTo>
                    <a:pt x="10427970" y="11430"/>
                    <a:pt x="10453370" y="11430"/>
                    <a:pt x="10481310" y="11430"/>
                  </a:cubicBezTo>
                  <a:cubicBezTo>
                    <a:pt x="10510520" y="10160"/>
                    <a:pt x="10542270" y="10160"/>
                    <a:pt x="10571480" y="8890"/>
                  </a:cubicBezTo>
                  <a:cubicBezTo>
                    <a:pt x="10598150" y="8890"/>
                    <a:pt x="10622280" y="8890"/>
                    <a:pt x="10647680" y="7620"/>
                  </a:cubicBezTo>
                  <a:cubicBezTo>
                    <a:pt x="10673080" y="7620"/>
                    <a:pt x="10699750" y="7620"/>
                    <a:pt x="10726420" y="7620"/>
                  </a:cubicBezTo>
                  <a:cubicBezTo>
                    <a:pt x="10753090" y="6350"/>
                    <a:pt x="10781030" y="6350"/>
                    <a:pt x="10810240" y="6350"/>
                  </a:cubicBezTo>
                  <a:cubicBezTo>
                    <a:pt x="10839450" y="6350"/>
                    <a:pt x="10871200" y="0"/>
                    <a:pt x="10901680" y="6350"/>
                  </a:cubicBezTo>
                  <a:cubicBezTo>
                    <a:pt x="10933430" y="12700"/>
                    <a:pt x="10984230" y="49530"/>
                    <a:pt x="10995660" y="45720"/>
                  </a:cubicBezTo>
                  <a:cubicBezTo>
                    <a:pt x="10999470" y="44450"/>
                    <a:pt x="10998200" y="40640"/>
                    <a:pt x="11000740" y="38100"/>
                  </a:cubicBezTo>
                  <a:cubicBezTo>
                    <a:pt x="11002010" y="35560"/>
                    <a:pt x="11004550" y="33020"/>
                    <a:pt x="11004550" y="33020"/>
                  </a:cubicBezTo>
                  <a:cubicBezTo>
                    <a:pt x="11005820" y="31750"/>
                    <a:pt x="11010900" y="27940"/>
                    <a:pt x="11013440" y="25400"/>
                  </a:cubicBezTo>
                  <a:cubicBezTo>
                    <a:pt x="11015980" y="22860"/>
                    <a:pt x="11021060" y="17780"/>
                    <a:pt x="11021060" y="17780"/>
                  </a:cubicBezTo>
                  <a:cubicBezTo>
                    <a:pt x="11022330" y="17780"/>
                    <a:pt x="11028680" y="15240"/>
                    <a:pt x="11031220" y="12700"/>
                  </a:cubicBezTo>
                  <a:cubicBezTo>
                    <a:pt x="11035030" y="11430"/>
                    <a:pt x="11041380" y="7620"/>
                    <a:pt x="11041380" y="7620"/>
                  </a:cubicBezTo>
                  <a:cubicBezTo>
                    <a:pt x="11041380" y="7620"/>
                    <a:pt x="11047730" y="6350"/>
                    <a:pt x="11051540" y="5080"/>
                  </a:cubicBezTo>
                  <a:cubicBezTo>
                    <a:pt x="11055350" y="5080"/>
                    <a:pt x="11061700" y="2540"/>
                    <a:pt x="11062970" y="2540"/>
                  </a:cubicBezTo>
                  <a:cubicBezTo>
                    <a:pt x="11062970" y="2540"/>
                    <a:pt x="11069320" y="2540"/>
                    <a:pt x="11073130" y="2540"/>
                  </a:cubicBezTo>
                  <a:cubicBezTo>
                    <a:pt x="11076940" y="2540"/>
                    <a:pt x="11084560" y="2540"/>
                    <a:pt x="11084560" y="2540"/>
                  </a:cubicBezTo>
                  <a:cubicBezTo>
                    <a:pt x="11084560" y="2540"/>
                    <a:pt x="11090910" y="5080"/>
                    <a:pt x="11094720" y="5080"/>
                  </a:cubicBezTo>
                  <a:cubicBezTo>
                    <a:pt x="11098530" y="6350"/>
                    <a:pt x="11106150" y="8890"/>
                    <a:pt x="11106150" y="8890"/>
                  </a:cubicBezTo>
                  <a:cubicBezTo>
                    <a:pt x="11106150" y="8890"/>
                    <a:pt x="11112500" y="11430"/>
                    <a:pt x="11115040" y="13970"/>
                  </a:cubicBezTo>
                  <a:cubicBezTo>
                    <a:pt x="11118850" y="15240"/>
                    <a:pt x="11125200" y="19050"/>
                    <a:pt x="11125200" y="19050"/>
                  </a:cubicBezTo>
                  <a:cubicBezTo>
                    <a:pt x="11125200" y="19050"/>
                    <a:pt x="11130280" y="24130"/>
                    <a:pt x="11132820" y="25400"/>
                  </a:cubicBezTo>
                  <a:cubicBezTo>
                    <a:pt x="11136630" y="27940"/>
                    <a:pt x="11141710" y="33020"/>
                    <a:pt x="11141710" y="33020"/>
                  </a:cubicBezTo>
                  <a:cubicBezTo>
                    <a:pt x="11141710" y="33020"/>
                    <a:pt x="11141710" y="36830"/>
                    <a:pt x="11144250" y="36830"/>
                  </a:cubicBezTo>
                  <a:cubicBezTo>
                    <a:pt x="11151870" y="40640"/>
                    <a:pt x="11192510" y="33020"/>
                    <a:pt x="11219180" y="33020"/>
                  </a:cubicBezTo>
                  <a:cubicBezTo>
                    <a:pt x="11252200" y="31750"/>
                    <a:pt x="11289030" y="33020"/>
                    <a:pt x="11325860" y="34290"/>
                  </a:cubicBezTo>
                  <a:cubicBezTo>
                    <a:pt x="11363960" y="34290"/>
                    <a:pt x="11405870" y="34290"/>
                    <a:pt x="11443970" y="34290"/>
                  </a:cubicBezTo>
                  <a:cubicBezTo>
                    <a:pt x="11480800" y="34290"/>
                    <a:pt x="11520170" y="35560"/>
                    <a:pt x="11550650" y="35560"/>
                  </a:cubicBezTo>
                  <a:cubicBezTo>
                    <a:pt x="11570970" y="34290"/>
                    <a:pt x="11601450" y="35560"/>
                    <a:pt x="11605260" y="34290"/>
                  </a:cubicBezTo>
                  <a:cubicBezTo>
                    <a:pt x="11606530" y="33020"/>
                    <a:pt x="11610340" y="30480"/>
                    <a:pt x="11612880" y="27940"/>
                  </a:cubicBezTo>
                  <a:cubicBezTo>
                    <a:pt x="11615420" y="26670"/>
                    <a:pt x="11617960" y="22860"/>
                    <a:pt x="11619230" y="21590"/>
                  </a:cubicBezTo>
                  <a:cubicBezTo>
                    <a:pt x="11621770" y="21590"/>
                    <a:pt x="11623040" y="20320"/>
                    <a:pt x="11624310" y="20320"/>
                  </a:cubicBezTo>
                  <a:cubicBezTo>
                    <a:pt x="11625580" y="19050"/>
                    <a:pt x="11625580" y="17780"/>
                    <a:pt x="11628120" y="17780"/>
                  </a:cubicBezTo>
                  <a:cubicBezTo>
                    <a:pt x="11629390" y="16510"/>
                    <a:pt x="11633200" y="15240"/>
                    <a:pt x="11637010" y="13970"/>
                  </a:cubicBezTo>
                  <a:cubicBezTo>
                    <a:pt x="11639550" y="13970"/>
                    <a:pt x="11642090" y="11430"/>
                    <a:pt x="11644630" y="11430"/>
                  </a:cubicBezTo>
                  <a:cubicBezTo>
                    <a:pt x="11647170" y="10160"/>
                    <a:pt x="11648440" y="10160"/>
                    <a:pt x="11649710" y="10160"/>
                  </a:cubicBezTo>
                  <a:cubicBezTo>
                    <a:pt x="11650980" y="10160"/>
                    <a:pt x="11652250" y="8890"/>
                    <a:pt x="11653520" y="8890"/>
                  </a:cubicBezTo>
                  <a:cubicBezTo>
                    <a:pt x="11656060" y="8890"/>
                    <a:pt x="11659870" y="8890"/>
                    <a:pt x="11662410" y="8890"/>
                  </a:cubicBezTo>
                  <a:cubicBezTo>
                    <a:pt x="11666220" y="8890"/>
                    <a:pt x="11670030" y="7620"/>
                    <a:pt x="11672570" y="8890"/>
                  </a:cubicBezTo>
                  <a:cubicBezTo>
                    <a:pt x="11673840" y="8890"/>
                    <a:pt x="11675110" y="8890"/>
                    <a:pt x="11676380" y="8890"/>
                  </a:cubicBezTo>
                  <a:cubicBezTo>
                    <a:pt x="11677650" y="10160"/>
                    <a:pt x="11678920" y="8890"/>
                    <a:pt x="11681460" y="8890"/>
                  </a:cubicBezTo>
                  <a:cubicBezTo>
                    <a:pt x="11684000" y="10160"/>
                    <a:pt x="11686540" y="11430"/>
                    <a:pt x="11690350" y="12700"/>
                  </a:cubicBezTo>
                  <a:cubicBezTo>
                    <a:pt x="11692890" y="12700"/>
                    <a:pt x="11696700" y="13970"/>
                    <a:pt x="11699240" y="13970"/>
                  </a:cubicBezTo>
                  <a:cubicBezTo>
                    <a:pt x="11700510" y="15240"/>
                    <a:pt x="11701780" y="16510"/>
                    <a:pt x="11703050" y="16510"/>
                  </a:cubicBezTo>
                  <a:cubicBezTo>
                    <a:pt x="11704320" y="17780"/>
                    <a:pt x="11705590" y="17780"/>
                    <a:pt x="11706860" y="19050"/>
                  </a:cubicBezTo>
                  <a:cubicBezTo>
                    <a:pt x="11709400" y="20320"/>
                    <a:pt x="11711940" y="22860"/>
                    <a:pt x="11714480" y="24130"/>
                  </a:cubicBezTo>
                  <a:cubicBezTo>
                    <a:pt x="11717020" y="25400"/>
                    <a:pt x="11720830" y="27940"/>
                    <a:pt x="11722100" y="29210"/>
                  </a:cubicBezTo>
                  <a:cubicBezTo>
                    <a:pt x="11723370" y="30480"/>
                    <a:pt x="11723370" y="31750"/>
                    <a:pt x="11724640" y="33020"/>
                  </a:cubicBezTo>
                  <a:cubicBezTo>
                    <a:pt x="11725910" y="34290"/>
                    <a:pt x="11727180" y="34290"/>
                    <a:pt x="11728450" y="35560"/>
                  </a:cubicBezTo>
                  <a:cubicBezTo>
                    <a:pt x="11730990" y="36830"/>
                    <a:pt x="11732260" y="40640"/>
                    <a:pt x="11733530" y="43180"/>
                  </a:cubicBezTo>
                  <a:cubicBezTo>
                    <a:pt x="11736070" y="45720"/>
                    <a:pt x="11738610" y="48260"/>
                    <a:pt x="11739880" y="50800"/>
                  </a:cubicBezTo>
                  <a:cubicBezTo>
                    <a:pt x="11739880" y="52070"/>
                    <a:pt x="11741150" y="53340"/>
                    <a:pt x="11741150" y="54610"/>
                  </a:cubicBezTo>
                  <a:cubicBezTo>
                    <a:pt x="11742420" y="55880"/>
                    <a:pt x="11742420" y="57150"/>
                    <a:pt x="11743690" y="58420"/>
                  </a:cubicBezTo>
                  <a:cubicBezTo>
                    <a:pt x="11744960" y="60960"/>
                    <a:pt x="11744960" y="64770"/>
                    <a:pt x="11746230" y="67310"/>
                  </a:cubicBezTo>
                  <a:cubicBezTo>
                    <a:pt x="11747500" y="69850"/>
                    <a:pt x="11748770" y="73660"/>
                    <a:pt x="11748770" y="76200"/>
                  </a:cubicBezTo>
                  <a:cubicBezTo>
                    <a:pt x="11750040" y="77470"/>
                    <a:pt x="11748770" y="78740"/>
                    <a:pt x="11750040" y="80010"/>
                  </a:cubicBezTo>
                  <a:cubicBezTo>
                    <a:pt x="11750040" y="82550"/>
                    <a:pt x="11750040" y="82550"/>
                    <a:pt x="11751310" y="85090"/>
                  </a:cubicBezTo>
                  <a:cubicBezTo>
                    <a:pt x="11751310" y="87630"/>
                    <a:pt x="11750040" y="91440"/>
                    <a:pt x="11750040" y="93980"/>
                  </a:cubicBezTo>
                  <a:cubicBezTo>
                    <a:pt x="11750040" y="96520"/>
                    <a:pt x="11750040" y="101600"/>
                    <a:pt x="11750040" y="102870"/>
                  </a:cubicBezTo>
                  <a:cubicBezTo>
                    <a:pt x="11750040" y="104140"/>
                    <a:pt x="11750040" y="104140"/>
                    <a:pt x="11750040" y="105410"/>
                  </a:cubicBezTo>
                  <a:cubicBezTo>
                    <a:pt x="11751310" y="106680"/>
                    <a:pt x="11769090" y="105410"/>
                    <a:pt x="11769090" y="105410"/>
                  </a:cubicBezTo>
                  <a:cubicBezTo>
                    <a:pt x="11769090" y="105410"/>
                    <a:pt x="11776710" y="105410"/>
                    <a:pt x="11780520" y="106680"/>
                  </a:cubicBezTo>
                  <a:cubicBezTo>
                    <a:pt x="11784330" y="106680"/>
                    <a:pt x="11790680" y="107950"/>
                    <a:pt x="11790680" y="107950"/>
                  </a:cubicBezTo>
                  <a:cubicBezTo>
                    <a:pt x="11790680" y="107950"/>
                    <a:pt x="11798300" y="110490"/>
                    <a:pt x="11800840" y="111760"/>
                  </a:cubicBezTo>
                  <a:cubicBezTo>
                    <a:pt x="11804650" y="113030"/>
                    <a:pt x="11811000" y="115570"/>
                    <a:pt x="11811000" y="115570"/>
                  </a:cubicBezTo>
                  <a:cubicBezTo>
                    <a:pt x="11812270" y="115570"/>
                    <a:pt x="11817350" y="119380"/>
                    <a:pt x="11821160" y="121920"/>
                  </a:cubicBezTo>
                  <a:cubicBezTo>
                    <a:pt x="11823700" y="123190"/>
                    <a:pt x="11830050" y="128270"/>
                    <a:pt x="11830050" y="128270"/>
                  </a:cubicBezTo>
                  <a:cubicBezTo>
                    <a:pt x="11830050" y="128270"/>
                    <a:pt x="11833860" y="133350"/>
                    <a:pt x="11836400" y="135890"/>
                  </a:cubicBezTo>
                  <a:cubicBezTo>
                    <a:pt x="11838940" y="138430"/>
                    <a:pt x="11844020" y="143510"/>
                    <a:pt x="11844020" y="144780"/>
                  </a:cubicBezTo>
                  <a:cubicBezTo>
                    <a:pt x="11844020" y="144780"/>
                    <a:pt x="11847830" y="151130"/>
                    <a:pt x="11849100" y="153670"/>
                  </a:cubicBezTo>
                  <a:cubicBezTo>
                    <a:pt x="11850370" y="157480"/>
                    <a:pt x="11854180" y="163830"/>
                    <a:pt x="11854180" y="163830"/>
                  </a:cubicBezTo>
                  <a:cubicBezTo>
                    <a:pt x="11854180" y="163830"/>
                    <a:pt x="11856720" y="170180"/>
                    <a:pt x="11856720" y="173990"/>
                  </a:cubicBezTo>
                  <a:cubicBezTo>
                    <a:pt x="11857990" y="177800"/>
                    <a:pt x="11859260" y="184150"/>
                    <a:pt x="11859260" y="185420"/>
                  </a:cubicBezTo>
                  <a:cubicBezTo>
                    <a:pt x="11859260" y="185420"/>
                    <a:pt x="11859260" y="191770"/>
                    <a:pt x="11859260" y="195580"/>
                  </a:cubicBezTo>
                  <a:cubicBezTo>
                    <a:pt x="11859260" y="199390"/>
                    <a:pt x="11859260" y="207010"/>
                    <a:pt x="11859260" y="207010"/>
                  </a:cubicBezTo>
                  <a:cubicBezTo>
                    <a:pt x="11859260" y="207010"/>
                    <a:pt x="11857990" y="214630"/>
                    <a:pt x="11856720" y="217170"/>
                  </a:cubicBezTo>
                  <a:cubicBezTo>
                    <a:pt x="11856720" y="220980"/>
                    <a:pt x="11854180" y="223520"/>
                    <a:pt x="11855450" y="226060"/>
                  </a:cubicBezTo>
                  <a:cubicBezTo>
                    <a:pt x="11857990" y="231140"/>
                    <a:pt x="11885930" y="231140"/>
                    <a:pt x="11901170" y="237490"/>
                  </a:cubicBezTo>
                  <a:cubicBezTo>
                    <a:pt x="11916410" y="242570"/>
                    <a:pt x="11930380" y="255270"/>
                    <a:pt x="11948160" y="260350"/>
                  </a:cubicBezTo>
                  <a:cubicBezTo>
                    <a:pt x="11965940" y="264160"/>
                    <a:pt x="11988800" y="254000"/>
                    <a:pt x="12006580" y="262890"/>
                  </a:cubicBezTo>
                  <a:cubicBezTo>
                    <a:pt x="12029440" y="273050"/>
                    <a:pt x="12047220" y="311150"/>
                    <a:pt x="12066270" y="327660"/>
                  </a:cubicBezTo>
                  <a:cubicBezTo>
                    <a:pt x="12081510" y="340360"/>
                    <a:pt x="12096750" y="342900"/>
                    <a:pt x="12109450" y="356870"/>
                  </a:cubicBezTo>
                  <a:cubicBezTo>
                    <a:pt x="12124690" y="377190"/>
                    <a:pt x="12145010" y="414020"/>
                    <a:pt x="12145010" y="440690"/>
                  </a:cubicBezTo>
                  <a:cubicBezTo>
                    <a:pt x="12145010" y="467360"/>
                    <a:pt x="12131040" y="496570"/>
                    <a:pt x="12109450" y="519430"/>
                  </a:cubicBezTo>
                  <a:cubicBezTo>
                    <a:pt x="12080240" y="551180"/>
                    <a:pt x="12006580" y="586740"/>
                    <a:pt x="11963400" y="596900"/>
                  </a:cubicBezTo>
                  <a:cubicBezTo>
                    <a:pt x="11934190" y="604520"/>
                    <a:pt x="11908790" y="598170"/>
                    <a:pt x="11882120" y="596900"/>
                  </a:cubicBezTo>
                  <a:cubicBezTo>
                    <a:pt x="11855450" y="594360"/>
                    <a:pt x="11816080" y="594360"/>
                    <a:pt x="11802110" y="586740"/>
                  </a:cubicBezTo>
                  <a:cubicBezTo>
                    <a:pt x="11795760" y="581660"/>
                    <a:pt x="11797030" y="574040"/>
                    <a:pt x="11790680" y="571500"/>
                  </a:cubicBezTo>
                  <a:cubicBezTo>
                    <a:pt x="11777980" y="565150"/>
                    <a:pt x="11727180" y="572770"/>
                    <a:pt x="11725910" y="570230"/>
                  </a:cubicBezTo>
                  <a:cubicBezTo>
                    <a:pt x="11725910" y="568960"/>
                    <a:pt x="11728450" y="567690"/>
                    <a:pt x="11728450" y="567690"/>
                  </a:cubicBezTo>
                  <a:cubicBezTo>
                    <a:pt x="11728450" y="567690"/>
                    <a:pt x="11727180" y="567690"/>
                    <a:pt x="11725910" y="567690"/>
                  </a:cubicBezTo>
                  <a:cubicBezTo>
                    <a:pt x="11723370" y="568960"/>
                    <a:pt x="11715750" y="568960"/>
                    <a:pt x="11714480" y="568960"/>
                  </a:cubicBezTo>
                  <a:cubicBezTo>
                    <a:pt x="11714480" y="568960"/>
                    <a:pt x="11708130" y="567690"/>
                    <a:pt x="11704320" y="567690"/>
                  </a:cubicBezTo>
                  <a:cubicBezTo>
                    <a:pt x="11700510" y="566420"/>
                    <a:pt x="11692890" y="565150"/>
                    <a:pt x="11692890" y="565150"/>
                  </a:cubicBezTo>
                  <a:cubicBezTo>
                    <a:pt x="11692890" y="565150"/>
                    <a:pt x="11686540" y="562610"/>
                    <a:pt x="11682730" y="561340"/>
                  </a:cubicBezTo>
                  <a:cubicBezTo>
                    <a:pt x="11680190" y="560070"/>
                    <a:pt x="11672570" y="557530"/>
                    <a:pt x="11672570" y="557530"/>
                  </a:cubicBezTo>
                  <a:cubicBezTo>
                    <a:pt x="11672570" y="556260"/>
                    <a:pt x="11666220" y="552450"/>
                    <a:pt x="11663680" y="549910"/>
                  </a:cubicBezTo>
                  <a:cubicBezTo>
                    <a:pt x="11661140" y="548640"/>
                    <a:pt x="11661140" y="546100"/>
                    <a:pt x="11657330" y="544830"/>
                  </a:cubicBezTo>
                  <a:cubicBezTo>
                    <a:pt x="11648440" y="542290"/>
                    <a:pt x="11623040" y="544830"/>
                    <a:pt x="11603990" y="544830"/>
                  </a:cubicBezTo>
                  <a:cubicBezTo>
                    <a:pt x="11579860" y="544830"/>
                    <a:pt x="11550650" y="544830"/>
                    <a:pt x="11523980" y="544830"/>
                  </a:cubicBezTo>
                  <a:cubicBezTo>
                    <a:pt x="11496040" y="544830"/>
                    <a:pt x="11469370" y="548640"/>
                    <a:pt x="11441430" y="543560"/>
                  </a:cubicBezTo>
                  <a:cubicBezTo>
                    <a:pt x="11410950" y="539750"/>
                    <a:pt x="11377930" y="523240"/>
                    <a:pt x="11351260" y="519430"/>
                  </a:cubicBezTo>
                  <a:cubicBezTo>
                    <a:pt x="11330940" y="516890"/>
                    <a:pt x="11305540" y="513080"/>
                    <a:pt x="11295380" y="519430"/>
                  </a:cubicBezTo>
                  <a:cubicBezTo>
                    <a:pt x="11289030" y="524510"/>
                    <a:pt x="11294110" y="537210"/>
                    <a:pt x="11286490" y="542290"/>
                  </a:cubicBezTo>
                  <a:cubicBezTo>
                    <a:pt x="11273790" y="551180"/>
                    <a:pt x="11235690" y="544830"/>
                    <a:pt x="11207750" y="544830"/>
                  </a:cubicBezTo>
                  <a:cubicBezTo>
                    <a:pt x="11178540" y="544830"/>
                    <a:pt x="11145520" y="546100"/>
                    <a:pt x="11117580" y="539750"/>
                  </a:cubicBezTo>
                  <a:cubicBezTo>
                    <a:pt x="11089640" y="534670"/>
                    <a:pt x="11064240" y="525780"/>
                    <a:pt x="11038840" y="514350"/>
                  </a:cubicBezTo>
                  <a:cubicBezTo>
                    <a:pt x="11014710" y="504190"/>
                    <a:pt x="10981690" y="486410"/>
                    <a:pt x="10968990" y="477520"/>
                  </a:cubicBezTo>
                  <a:cubicBezTo>
                    <a:pt x="10965180" y="473710"/>
                    <a:pt x="10962640" y="468630"/>
                    <a:pt x="10960100" y="467360"/>
                  </a:cubicBezTo>
                  <a:cubicBezTo>
                    <a:pt x="10960100" y="467360"/>
                    <a:pt x="10957560" y="467360"/>
                    <a:pt x="10957560" y="467360"/>
                  </a:cubicBezTo>
                  <a:cubicBezTo>
                    <a:pt x="10957560" y="467360"/>
                    <a:pt x="10958830" y="466090"/>
                    <a:pt x="10958830" y="466090"/>
                  </a:cubicBezTo>
                  <a:cubicBezTo>
                    <a:pt x="10958830" y="466090"/>
                    <a:pt x="10953750" y="467360"/>
                    <a:pt x="10953750" y="467360"/>
                  </a:cubicBezTo>
                  <a:cubicBezTo>
                    <a:pt x="10953750" y="467360"/>
                    <a:pt x="10947400" y="467360"/>
                    <a:pt x="10943590" y="467360"/>
                  </a:cubicBezTo>
                  <a:cubicBezTo>
                    <a:pt x="10939780" y="467360"/>
                    <a:pt x="10932160" y="466090"/>
                    <a:pt x="10932160" y="466090"/>
                  </a:cubicBezTo>
                  <a:cubicBezTo>
                    <a:pt x="10932160" y="466090"/>
                    <a:pt x="10924540" y="464820"/>
                    <a:pt x="10922000" y="463550"/>
                  </a:cubicBezTo>
                  <a:cubicBezTo>
                    <a:pt x="10918190" y="462280"/>
                    <a:pt x="10910570" y="461010"/>
                    <a:pt x="10910570" y="461010"/>
                  </a:cubicBezTo>
                  <a:cubicBezTo>
                    <a:pt x="10910570" y="461010"/>
                    <a:pt x="10904220" y="457200"/>
                    <a:pt x="10901680" y="455930"/>
                  </a:cubicBezTo>
                  <a:cubicBezTo>
                    <a:pt x="10897870" y="454660"/>
                    <a:pt x="10891520" y="450850"/>
                    <a:pt x="10891520" y="450850"/>
                  </a:cubicBezTo>
                  <a:cubicBezTo>
                    <a:pt x="10891520" y="450850"/>
                    <a:pt x="10886440" y="445770"/>
                    <a:pt x="10883900" y="443230"/>
                  </a:cubicBezTo>
                  <a:cubicBezTo>
                    <a:pt x="10880090" y="440690"/>
                    <a:pt x="10875010" y="435610"/>
                    <a:pt x="10875010" y="435610"/>
                  </a:cubicBezTo>
                  <a:cubicBezTo>
                    <a:pt x="10875010" y="435610"/>
                    <a:pt x="10871200" y="429260"/>
                    <a:pt x="10868660" y="426720"/>
                  </a:cubicBezTo>
                  <a:cubicBezTo>
                    <a:pt x="10867390" y="422910"/>
                    <a:pt x="10863580" y="417830"/>
                    <a:pt x="10862310" y="417830"/>
                  </a:cubicBezTo>
                  <a:cubicBezTo>
                    <a:pt x="10862310" y="417830"/>
                    <a:pt x="10861040" y="410210"/>
                    <a:pt x="10859770" y="407670"/>
                  </a:cubicBezTo>
                  <a:cubicBezTo>
                    <a:pt x="10858500" y="403860"/>
                    <a:pt x="10855960" y="396240"/>
                    <a:pt x="10855960" y="396240"/>
                  </a:cubicBezTo>
                  <a:cubicBezTo>
                    <a:pt x="10855960" y="396240"/>
                    <a:pt x="10854690" y="389890"/>
                    <a:pt x="10854690" y="386080"/>
                  </a:cubicBezTo>
                  <a:cubicBezTo>
                    <a:pt x="10853420" y="382270"/>
                    <a:pt x="10853420" y="374650"/>
                    <a:pt x="10853420" y="374650"/>
                  </a:cubicBezTo>
                  <a:cubicBezTo>
                    <a:pt x="10853420" y="374650"/>
                    <a:pt x="10855960" y="373380"/>
                    <a:pt x="10855960" y="372110"/>
                  </a:cubicBezTo>
                  <a:cubicBezTo>
                    <a:pt x="10857230" y="370840"/>
                    <a:pt x="10854690" y="367030"/>
                    <a:pt x="10854690" y="367030"/>
                  </a:cubicBezTo>
                  <a:cubicBezTo>
                    <a:pt x="10854690" y="365760"/>
                    <a:pt x="10854690" y="359410"/>
                    <a:pt x="10854690" y="355600"/>
                  </a:cubicBezTo>
                  <a:cubicBezTo>
                    <a:pt x="10854690" y="351790"/>
                    <a:pt x="10853420" y="344170"/>
                    <a:pt x="10853420" y="344170"/>
                  </a:cubicBezTo>
                  <a:cubicBezTo>
                    <a:pt x="10853420" y="344170"/>
                    <a:pt x="10854690" y="337820"/>
                    <a:pt x="10855960" y="334010"/>
                  </a:cubicBezTo>
                  <a:cubicBezTo>
                    <a:pt x="10857230" y="330200"/>
                    <a:pt x="10858500" y="322580"/>
                    <a:pt x="10858500" y="322580"/>
                  </a:cubicBezTo>
                  <a:cubicBezTo>
                    <a:pt x="10858500" y="322580"/>
                    <a:pt x="10861040" y="316230"/>
                    <a:pt x="10862310" y="312420"/>
                  </a:cubicBezTo>
                  <a:cubicBezTo>
                    <a:pt x="10864850" y="309880"/>
                    <a:pt x="10867390" y="303530"/>
                    <a:pt x="10867390" y="303530"/>
                  </a:cubicBezTo>
                  <a:cubicBezTo>
                    <a:pt x="10867390" y="303530"/>
                    <a:pt x="10872470" y="297180"/>
                    <a:pt x="10873740" y="294640"/>
                  </a:cubicBezTo>
                  <a:cubicBezTo>
                    <a:pt x="10876280" y="292100"/>
                    <a:pt x="10881360" y="285750"/>
                    <a:pt x="10881360" y="285750"/>
                  </a:cubicBezTo>
                  <a:cubicBezTo>
                    <a:pt x="10881360" y="285750"/>
                    <a:pt x="10882630" y="285750"/>
                    <a:pt x="10882630" y="284480"/>
                  </a:cubicBezTo>
                  <a:cubicBezTo>
                    <a:pt x="10883900" y="280670"/>
                    <a:pt x="10855960" y="245110"/>
                    <a:pt x="10855960" y="245110"/>
                  </a:cubicBezTo>
                  <a:cubicBezTo>
                    <a:pt x="10855960" y="243840"/>
                    <a:pt x="10854690" y="237490"/>
                    <a:pt x="10854690" y="233680"/>
                  </a:cubicBezTo>
                  <a:cubicBezTo>
                    <a:pt x="10854690" y="229870"/>
                    <a:pt x="10853420" y="222250"/>
                    <a:pt x="10853420" y="222250"/>
                  </a:cubicBezTo>
                  <a:cubicBezTo>
                    <a:pt x="10853420" y="222250"/>
                    <a:pt x="10854690" y="215900"/>
                    <a:pt x="10854690" y="212090"/>
                  </a:cubicBezTo>
                  <a:cubicBezTo>
                    <a:pt x="10855960" y="208280"/>
                    <a:pt x="10855960" y="200660"/>
                    <a:pt x="10855960" y="200660"/>
                  </a:cubicBezTo>
                  <a:cubicBezTo>
                    <a:pt x="10857230" y="200660"/>
                    <a:pt x="10859770" y="194310"/>
                    <a:pt x="10861040" y="190500"/>
                  </a:cubicBezTo>
                  <a:cubicBezTo>
                    <a:pt x="10862310" y="186690"/>
                    <a:pt x="10864850" y="180340"/>
                    <a:pt x="10864850" y="180340"/>
                  </a:cubicBezTo>
                  <a:cubicBezTo>
                    <a:pt x="10864850" y="177800"/>
                    <a:pt x="10830560" y="179070"/>
                    <a:pt x="10810240" y="179070"/>
                  </a:cubicBezTo>
                  <a:cubicBezTo>
                    <a:pt x="10784840" y="179070"/>
                    <a:pt x="10753090" y="179070"/>
                    <a:pt x="10726420" y="179070"/>
                  </a:cubicBezTo>
                  <a:cubicBezTo>
                    <a:pt x="10699750" y="177800"/>
                    <a:pt x="10673080" y="177800"/>
                    <a:pt x="10647680" y="177800"/>
                  </a:cubicBezTo>
                  <a:cubicBezTo>
                    <a:pt x="10622280" y="177800"/>
                    <a:pt x="10598150" y="176530"/>
                    <a:pt x="10571480" y="176530"/>
                  </a:cubicBezTo>
                  <a:cubicBezTo>
                    <a:pt x="10542270" y="176530"/>
                    <a:pt x="10513060" y="175260"/>
                    <a:pt x="10482580" y="175260"/>
                  </a:cubicBezTo>
                  <a:cubicBezTo>
                    <a:pt x="10449560" y="175260"/>
                    <a:pt x="10412730" y="173990"/>
                    <a:pt x="10379710" y="176530"/>
                  </a:cubicBezTo>
                  <a:cubicBezTo>
                    <a:pt x="10350500" y="177800"/>
                    <a:pt x="10326370" y="180340"/>
                    <a:pt x="10294620" y="185420"/>
                  </a:cubicBezTo>
                  <a:cubicBezTo>
                    <a:pt x="10256520" y="191770"/>
                    <a:pt x="10204450" y="203200"/>
                    <a:pt x="10167620" y="213360"/>
                  </a:cubicBezTo>
                  <a:cubicBezTo>
                    <a:pt x="10138410" y="220980"/>
                    <a:pt x="10118090" y="231140"/>
                    <a:pt x="10091420" y="237490"/>
                  </a:cubicBezTo>
                  <a:cubicBezTo>
                    <a:pt x="10063480" y="245110"/>
                    <a:pt x="10005060" y="250190"/>
                    <a:pt x="10003790" y="257810"/>
                  </a:cubicBezTo>
                  <a:cubicBezTo>
                    <a:pt x="10003790" y="262890"/>
                    <a:pt x="10031730" y="264160"/>
                    <a:pt x="10043160" y="274320"/>
                  </a:cubicBezTo>
                  <a:cubicBezTo>
                    <a:pt x="10059670" y="292100"/>
                    <a:pt x="10077450" y="334010"/>
                    <a:pt x="10081260" y="361950"/>
                  </a:cubicBezTo>
                  <a:cubicBezTo>
                    <a:pt x="10086340" y="388620"/>
                    <a:pt x="10086340" y="417830"/>
                    <a:pt x="10072370" y="441960"/>
                  </a:cubicBezTo>
                  <a:cubicBezTo>
                    <a:pt x="10053320" y="472440"/>
                    <a:pt x="9996170" y="510540"/>
                    <a:pt x="9959340" y="519430"/>
                  </a:cubicBezTo>
                  <a:cubicBezTo>
                    <a:pt x="9932670" y="525780"/>
                    <a:pt x="9907270" y="506730"/>
                    <a:pt x="9879330" y="509270"/>
                  </a:cubicBezTo>
                  <a:cubicBezTo>
                    <a:pt x="9847580" y="513080"/>
                    <a:pt x="9809480" y="539750"/>
                    <a:pt x="9777730" y="544830"/>
                  </a:cubicBezTo>
                  <a:cubicBezTo>
                    <a:pt x="9749790" y="549910"/>
                    <a:pt x="9725660" y="544830"/>
                    <a:pt x="9700260" y="544830"/>
                  </a:cubicBezTo>
                  <a:cubicBezTo>
                    <a:pt x="9672320" y="544830"/>
                    <a:pt x="9644380" y="544830"/>
                    <a:pt x="9617710" y="544830"/>
                  </a:cubicBezTo>
                  <a:cubicBezTo>
                    <a:pt x="9591040" y="544830"/>
                    <a:pt x="9565640" y="544830"/>
                    <a:pt x="9540240" y="544830"/>
                  </a:cubicBezTo>
                  <a:cubicBezTo>
                    <a:pt x="9514840" y="544830"/>
                    <a:pt x="9489440" y="544830"/>
                    <a:pt x="9462770" y="544830"/>
                  </a:cubicBezTo>
                  <a:cubicBezTo>
                    <a:pt x="9437370" y="544830"/>
                    <a:pt x="9410700" y="544830"/>
                    <a:pt x="9384030" y="544830"/>
                  </a:cubicBezTo>
                  <a:cubicBezTo>
                    <a:pt x="9357360" y="544830"/>
                    <a:pt x="9333230" y="544830"/>
                    <a:pt x="9306560" y="544830"/>
                  </a:cubicBezTo>
                  <a:cubicBezTo>
                    <a:pt x="9277350" y="543560"/>
                    <a:pt x="9245600" y="546100"/>
                    <a:pt x="9216390" y="541020"/>
                  </a:cubicBezTo>
                  <a:cubicBezTo>
                    <a:pt x="9185910" y="537210"/>
                    <a:pt x="9156700" y="521970"/>
                    <a:pt x="9128760" y="518160"/>
                  </a:cubicBezTo>
                  <a:cubicBezTo>
                    <a:pt x="9102090" y="514350"/>
                    <a:pt x="9076690" y="518160"/>
                    <a:pt x="9050020" y="518160"/>
                  </a:cubicBezTo>
                  <a:cubicBezTo>
                    <a:pt x="9024620" y="518160"/>
                    <a:pt x="8997950" y="518160"/>
                    <a:pt x="8971280" y="518160"/>
                  </a:cubicBezTo>
                  <a:cubicBezTo>
                    <a:pt x="8944610" y="518160"/>
                    <a:pt x="8917940" y="518160"/>
                    <a:pt x="8891270" y="518160"/>
                  </a:cubicBezTo>
                  <a:cubicBezTo>
                    <a:pt x="8864600" y="518160"/>
                    <a:pt x="8839200" y="516890"/>
                    <a:pt x="8811260" y="516890"/>
                  </a:cubicBezTo>
                  <a:cubicBezTo>
                    <a:pt x="8784590" y="516890"/>
                    <a:pt x="8755380" y="516890"/>
                    <a:pt x="8726170" y="516890"/>
                  </a:cubicBezTo>
                  <a:cubicBezTo>
                    <a:pt x="8699500" y="516890"/>
                    <a:pt x="8674100" y="518160"/>
                    <a:pt x="8646160" y="518160"/>
                  </a:cubicBezTo>
                  <a:cubicBezTo>
                    <a:pt x="8615680" y="518160"/>
                    <a:pt x="8585200" y="518160"/>
                    <a:pt x="8553450" y="518160"/>
                  </a:cubicBezTo>
                  <a:cubicBezTo>
                    <a:pt x="8520430" y="518160"/>
                    <a:pt x="8486140" y="518160"/>
                    <a:pt x="8453120" y="518160"/>
                  </a:cubicBezTo>
                  <a:cubicBezTo>
                    <a:pt x="8420100" y="518160"/>
                    <a:pt x="8384540" y="518160"/>
                    <a:pt x="8354060" y="518160"/>
                  </a:cubicBezTo>
                  <a:cubicBezTo>
                    <a:pt x="8327390" y="518160"/>
                    <a:pt x="8303260" y="518160"/>
                    <a:pt x="8276590" y="518160"/>
                  </a:cubicBezTo>
                  <a:cubicBezTo>
                    <a:pt x="8251190" y="518160"/>
                    <a:pt x="8224520" y="518160"/>
                    <a:pt x="8197850" y="518160"/>
                  </a:cubicBezTo>
                  <a:cubicBezTo>
                    <a:pt x="8171180" y="518160"/>
                    <a:pt x="8143240" y="518160"/>
                    <a:pt x="8116570" y="516890"/>
                  </a:cubicBezTo>
                  <a:cubicBezTo>
                    <a:pt x="8091170" y="516890"/>
                    <a:pt x="8064500" y="516890"/>
                    <a:pt x="8039100" y="516890"/>
                  </a:cubicBezTo>
                  <a:cubicBezTo>
                    <a:pt x="8012430" y="516890"/>
                    <a:pt x="7985760" y="516890"/>
                    <a:pt x="7960360" y="516890"/>
                  </a:cubicBezTo>
                  <a:cubicBezTo>
                    <a:pt x="7934960" y="516890"/>
                    <a:pt x="7908290" y="516890"/>
                    <a:pt x="7882890" y="516890"/>
                  </a:cubicBezTo>
                  <a:cubicBezTo>
                    <a:pt x="7857490" y="516890"/>
                    <a:pt x="7832090" y="516890"/>
                    <a:pt x="7805420" y="516890"/>
                  </a:cubicBezTo>
                  <a:cubicBezTo>
                    <a:pt x="7778750" y="518160"/>
                    <a:pt x="7754620" y="516890"/>
                    <a:pt x="7726680" y="518160"/>
                  </a:cubicBezTo>
                  <a:cubicBezTo>
                    <a:pt x="7693660" y="518160"/>
                    <a:pt x="7656830" y="518160"/>
                    <a:pt x="7623810" y="518160"/>
                  </a:cubicBezTo>
                  <a:cubicBezTo>
                    <a:pt x="7589520" y="518160"/>
                    <a:pt x="7556500" y="519430"/>
                    <a:pt x="7522210" y="519430"/>
                  </a:cubicBezTo>
                  <a:cubicBezTo>
                    <a:pt x="7489190" y="519430"/>
                    <a:pt x="7452360" y="519430"/>
                    <a:pt x="7421880" y="519430"/>
                  </a:cubicBezTo>
                  <a:cubicBezTo>
                    <a:pt x="7393940" y="519430"/>
                    <a:pt x="7371080" y="519430"/>
                    <a:pt x="7344410" y="519430"/>
                  </a:cubicBezTo>
                  <a:cubicBezTo>
                    <a:pt x="7315200" y="519430"/>
                    <a:pt x="7282180" y="519430"/>
                    <a:pt x="7251700" y="519430"/>
                  </a:cubicBezTo>
                  <a:cubicBezTo>
                    <a:pt x="7223760" y="519430"/>
                    <a:pt x="7195820" y="519430"/>
                    <a:pt x="7169150" y="519430"/>
                  </a:cubicBezTo>
                  <a:cubicBezTo>
                    <a:pt x="7142480" y="519430"/>
                    <a:pt x="7117080" y="519430"/>
                    <a:pt x="7090410" y="519430"/>
                  </a:cubicBezTo>
                  <a:cubicBezTo>
                    <a:pt x="7063740" y="519430"/>
                    <a:pt x="7035800" y="521970"/>
                    <a:pt x="7006590" y="518160"/>
                  </a:cubicBezTo>
                  <a:cubicBezTo>
                    <a:pt x="6976110" y="514350"/>
                    <a:pt x="6935470" y="496570"/>
                    <a:pt x="6908800" y="494030"/>
                  </a:cubicBezTo>
                  <a:cubicBezTo>
                    <a:pt x="6892290" y="491490"/>
                    <a:pt x="6882130" y="494030"/>
                    <a:pt x="6865620" y="492760"/>
                  </a:cubicBezTo>
                  <a:cubicBezTo>
                    <a:pt x="6844030" y="492760"/>
                    <a:pt x="6813550" y="492760"/>
                    <a:pt x="6788150" y="492760"/>
                  </a:cubicBezTo>
                  <a:cubicBezTo>
                    <a:pt x="6761480" y="492760"/>
                    <a:pt x="6737350" y="492760"/>
                    <a:pt x="6710680" y="492760"/>
                  </a:cubicBezTo>
                  <a:cubicBezTo>
                    <a:pt x="6684010" y="492760"/>
                    <a:pt x="6657340" y="492760"/>
                    <a:pt x="6630670" y="492760"/>
                  </a:cubicBezTo>
                  <a:cubicBezTo>
                    <a:pt x="6602730" y="492760"/>
                    <a:pt x="6572250" y="492760"/>
                    <a:pt x="6544310" y="492760"/>
                  </a:cubicBezTo>
                  <a:cubicBezTo>
                    <a:pt x="6517640" y="494030"/>
                    <a:pt x="6493510" y="494030"/>
                    <a:pt x="6465570" y="494030"/>
                  </a:cubicBezTo>
                  <a:cubicBezTo>
                    <a:pt x="6433820" y="494030"/>
                    <a:pt x="6398260" y="497840"/>
                    <a:pt x="6366510" y="494030"/>
                  </a:cubicBezTo>
                  <a:cubicBezTo>
                    <a:pt x="6338570" y="490220"/>
                    <a:pt x="6310630" y="468630"/>
                    <a:pt x="6285230" y="472440"/>
                  </a:cubicBezTo>
                  <a:cubicBezTo>
                    <a:pt x="6261100" y="476250"/>
                    <a:pt x="6242050" y="504190"/>
                    <a:pt x="6217920" y="513080"/>
                  </a:cubicBezTo>
                  <a:cubicBezTo>
                    <a:pt x="6192520" y="520700"/>
                    <a:pt x="6164580" y="518160"/>
                    <a:pt x="6137910" y="519430"/>
                  </a:cubicBezTo>
                  <a:cubicBezTo>
                    <a:pt x="6111240" y="520700"/>
                    <a:pt x="6059170" y="521970"/>
                    <a:pt x="6057900" y="519430"/>
                  </a:cubicBezTo>
                  <a:cubicBezTo>
                    <a:pt x="6057900" y="518160"/>
                    <a:pt x="6060440" y="516890"/>
                    <a:pt x="6059170" y="516890"/>
                  </a:cubicBezTo>
                  <a:cubicBezTo>
                    <a:pt x="6059170" y="516890"/>
                    <a:pt x="6049010" y="518160"/>
                    <a:pt x="6049010" y="518160"/>
                  </a:cubicBezTo>
                  <a:cubicBezTo>
                    <a:pt x="6049010" y="518160"/>
                    <a:pt x="6041390" y="518160"/>
                    <a:pt x="6038850" y="518160"/>
                  </a:cubicBezTo>
                  <a:cubicBezTo>
                    <a:pt x="6035040" y="516890"/>
                    <a:pt x="6027420" y="516890"/>
                    <a:pt x="6027420" y="516890"/>
                  </a:cubicBezTo>
                  <a:cubicBezTo>
                    <a:pt x="6027420" y="516890"/>
                    <a:pt x="6019800" y="514350"/>
                    <a:pt x="6017260" y="513080"/>
                  </a:cubicBezTo>
                  <a:cubicBezTo>
                    <a:pt x="6013450" y="511810"/>
                    <a:pt x="6007100" y="509270"/>
                    <a:pt x="6005830" y="509270"/>
                  </a:cubicBezTo>
                  <a:cubicBezTo>
                    <a:pt x="6005830" y="509270"/>
                    <a:pt x="6002020" y="505460"/>
                    <a:pt x="5999480" y="505460"/>
                  </a:cubicBezTo>
                  <a:cubicBezTo>
                    <a:pt x="5994400" y="505460"/>
                    <a:pt x="5990590" y="518160"/>
                    <a:pt x="5982970" y="519430"/>
                  </a:cubicBezTo>
                  <a:cubicBezTo>
                    <a:pt x="5966460" y="520700"/>
                    <a:pt x="5928360" y="502920"/>
                    <a:pt x="5902960" y="483870"/>
                  </a:cubicBezTo>
                  <a:cubicBezTo>
                    <a:pt x="5875020" y="462280"/>
                    <a:pt x="5831840" y="421640"/>
                    <a:pt x="5826760" y="389890"/>
                  </a:cubicBezTo>
                  <a:cubicBezTo>
                    <a:pt x="5821680" y="365760"/>
                    <a:pt x="5849620" y="321310"/>
                    <a:pt x="5853430" y="316230"/>
                  </a:cubicBezTo>
                  <a:cubicBezTo>
                    <a:pt x="5853430" y="314960"/>
                    <a:pt x="5854700" y="314960"/>
                    <a:pt x="5854700" y="314960"/>
                  </a:cubicBezTo>
                  <a:cubicBezTo>
                    <a:pt x="5854700" y="313690"/>
                    <a:pt x="5853430" y="312420"/>
                    <a:pt x="5853430" y="312420"/>
                  </a:cubicBezTo>
                  <a:cubicBezTo>
                    <a:pt x="5852160" y="309880"/>
                    <a:pt x="5812790" y="312420"/>
                    <a:pt x="5787390" y="311150"/>
                  </a:cubicBezTo>
                  <a:cubicBezTo>
                    <a:pt x="5756910" y="311150"/>
                    <a:pt x="5720080" y="309880"/>
                    <a:pt x="5683250" y="309880"/>
                  </a:cubicBezTo>
                  <a:cubicBezTo>
                    <a:pt x="5640070" y="308610"/>
                    <a:pt x="5590540" y="309880"/>
                    <a:pt x="5541010" y="308610"/>
                  </a:cubicBezTo>
                  <a:cubicBezTo>
                    <a:pt x="5490210" y="308610"/>
                    <a:pt x="5436870" y="308610"/>
                    <a:pt x="5382260" y="307340"/>
                  </a:cubicBezTo>
                  <a:cubicBezTo>
                    <a:pt x="5327650" y="306070"/>
                    <a:pt x="5266690" y="304800"/>
                    <a:pt x="5214620" y="299720"/>
                  </a:cubicBezTo>
                  <a:cubicBezTo>
                    <a:pt x="5168900" y="294640"/>
                    <a:pt x="5126990" y="284480"/>
                    <a:pt x="5085080" y="276860"/>
                  </a:cubicBezTo>
                  <a:cubicBezTo>
                    <a:pt x="5046980" y="270510"/>
                    <a:pt x="4973320" y="255270"/>
                    <a:pt x="4972050" y="260350"/>
                  </a:cubicBezTo>
                  <a:cubicBezTo>
                    <a:pt x="4970780" y="260350"/>
                    <a:pt x="4974590" y="262890"/>
                    <a:pt x="4975860" y="264160"/>
                  </a:cubicBezTo>
                  <a:cubicBezTo>
                    <a:pt x="4978400" y="266700"/>
                    <a:pt x="4983480" y="271780"/>
                    <a:pt x="4983480" y="271780"/>
                  </a:cubicBezTo>
                  <a:cubicBezTo>
                    <a:pt x="4983480" y="271780"/>
                    <a:pt x="4987290" y="278130"/>
                    <a:pt x="4988560" y="281940"/>
                  </a:cubicBezTo>
                  <a:cubicBezTo>
                    <a:pt x="4991100" y="284480"/>
                    <a:pt x="4993640" y="290830"/>
                    <a:pt x="4993640" y="290830"/>
                  </a:cubicBezTo>
                  <a:cubicBezTo>
                    <a:pt x="4993640" y="290830"/>
                    <a:pt x="4996180" y="297180"/>
                    <a:pt x="4997450" y="300990"/>
                  </a:cubicBezTo>
                  <a:cubicBezTo>
                    <a:pt x="4998720" y="304800"/>
                    <a:pt x="4999990" y="311150"/>
                    <a:pt x="4999990" y="311150"/>
                  </a:cubicBezTo>
                  <a:cubicBezTo>
                    <a:pt x="4999990" y="311150"/>
                    <a:pt x="4999990" y="318770"/>
                    <a:pt x="4999990" y="322580"/>
                  </a:cubicBezTo>
                  <a:cubicBezTo>
                    <a:pt x="5001260" y="326390"/>
                    <a:pt x="5001260" y="332740"/>
                    <a:pt x="5001260" y="332740"/>
                  </a:cubicBezTo>
                  <a:cubicBezTo>
                    <a:pt x="5001260" y="334010"/>
                    <a:pt x="4993640" y="360680"/>
                    <a:pt x="4989830" y="365760"/>
                  </a:cubicBezTo>
                  <a:cubicBezTo>
                    <a:pt x="4988560" y="368300"/>
                    <a:pt x="4986020" y="368300"/>
                    <a:pt x="4984750" y="369570"/>
                  </a:cubicBezTo>
                  <a:cubicBezTo>
                    <a:pt x="4983480" y="372110"/>
                    <a:pt x="4982210" y="375920"/>
                    <a:pt x="4980940" y="375920"/>
                  </a:cubicBezTo>
                  <a:cubicBezTo>
                    <a:pt x="4980940" y="375920"/>
                    <a:pt x="4977130" y="381000"/>
                    <a:pt x="4974590" y="384810"/>
                  </a:cubicBezTo>
                  <a:cubicBezTo>
                    <a:pt x="4972050" y="387350"/>
                    <a:pt x="4966970" y="392430"/>
                    <a:pt x="4966970" y="392430"/>
                  </a:cubicBezTo>
                  <a:cubicBezTo>
                    <a:pt x="4966970" y="392430"/>
                    <a:pt x="4960620" y="396240"/>
                    <a:pt x="4958080" y="398780"/>
                  </a:cubicBezTo>
                  <a:cubicBezTo>
                    <a:pt x="4955540" y="401320"/>
                    <a:pt x="4949190" y="405130"/>
                    <a:pt x="4949190" y="405130"/>
                  </a:cubicBezTo>
                  <a:cubicBezTo>
                    <a:pt x="4949190" y="405130"/>
                    <a:pt x="4942840" y="407670"/>
                    <a:pt x="4939030" y="408940"/>
                  </a:cubicBezTo>
                  <a:cubicBezTo>
                    <a:pt x="4935220" y="410210"/>
                    <a:pt x="4928870" y="412750"/>
                    <a:pt x="4928870" y="412750"/>
                  </a:cubicBezTo>
                  <a:cubicBezTo>
                    <a:pt x="4928870" y="412750"/>
                    <a:pt x="4926330" y="412750"/>
                    <a:pt x="4922520" y="414020"/>
                  </a:cubicBezTo>
                  <a:cubicBezTo>
                    <a:pt x="4912360" y="417830"/>
                    <a:pt x="4876800" y="448310"/>
                    <a:pt x="4852670" y="463550"/>
                  </a:cubicBezTo>
                  <a:cubicBezTo>
                    <a:pt x="4829810" y="477520"/>
                    <a:pt x="4808220" y="495300"/>
                    <a:pt x="4782820" y="502920"/>
                  </a:cubicBezTo>
                  <a:cubicBezTo>
                    <a:pt x="4757420" y="509270"/>
                    <a:pt x="4729480" y="497840"/>
                    <a:pt x="4700270" y="505460"/>
                  </a:cubicBezTo>
                  <a:cubicBezTo>
                    <a:pt x="4664710" y="515620"/>
                    <a:pt x="4624070" y="558800"/>
                    <a:pt x="4588510" y="567690"/>
                  </a:cubicBezTo>
                  <a:cubicBezTo>
                    <a:pt x="4559300" y="575310"/>
                    <a:pt x="4532630" y="567690"/>
                    <a:pt x="4504690" y="567690"/>
                  </a:cubicBezTo>
                  <a:cubicBezTo>
                    <a:pt x="4476750" y="567690"/>
                    <a:pt x="4448810" y="567690"/>
                    <a:pt x="4420870" y="567690"/>
                  </a:cubicBezTo>
                  <a:cubicBezTo>
                    <a:pt x="4392930" y="567690"/>
                    <a:pt x="4364990" y="567690"/>
                    <a:pt x="4337050" y="567690"/>
                  </a:cubicBezTo>
                  <a:cubicBezTo>
                    <a:pt x="4311650" y="568960"/>
                    <a:pt x="4283710" y="568960"/>
                    <a:pt x="4259580" y="568960"/>
                  </a:cubicBezTo>
                  <a:cubicBezTo>
                    <a:pt x="4239260" y="568960"/>
                    <a:pt x="4212590" y="568960"/>
                    <a:pt x="4202430" y="568960"/>
                  </a:cubicBezTo>
                  <a:cubicBezTo>
                    <a:pt x="4199890" y="568960"/>
                    <a:pt x="4198620" y="570230"/>
                    <a:pt x="4196080" y="570230"/>
                  </a:cubicBezTo>
                  <a:cubicBezTo>
                    <a:pt x="4192270" y="570230"/>
                    <a:pt x="4184650" y="568960"/>
                    <a:pt x="4182110" y="568960"/>
                  </a:cubicBezTo>
                  <a:cubicBezTo>
                    <a:pt x="4182110" y="568960"/>
                    <a:pt x="4180840" y="568960"/>
                    <a:pt x="4180840" y="568960"/>
                  </a:cubicBezTo>
                  <a:cubicBezTo>
                    <a:pt x="4180840" y="568960"/>
                    <a:pt x="4180840" y="568960"/>
                    <a:pt x="4179570" y="568960"/>
                  </a:cubicBezTo>
                  <a:cubicBezTo>
                    <a:pt x="4175760" y="568960"/>
                    <a:pt x="4124960" y="561340"/>
                    <a:pt x="4099560" y="563880"/>
                  </a:cubicBezTo>
                  <a:cubicBezTo>
                    <a:pt x="4072890" y="566420"/>
                    <a:pt x="4029710" y="584200"/>
                    <a:pt x="4023360" y="586740"/>
                  </a:cubicBezTo>
                  <a:cubicBezTo>
                    <a:pt x="4023360" y="586740"/>
                    <a:pt x="4022090" y="586740"/>
                    <a:pt x="4022090" y="586740"/>
                  </a:cubicBezTo>
                  <a:cubicBezTo>
                    <a:pt x="4022090" y="586740"/>
                    <a:pt x="4015740" y="589280"/>
                    <a:pt x="4011930" y="590550"/>
                  </a:cubicBezTo>
                  <a:cubicBezTo>
                    <a:pt x="4008120" y="591820"/>
                    <a:pt x="4001770" y="594360"/>
                    <a:pt x="4001770" y="594360"/>
                  </a:cubicBezTo>
                  <a:cubicBezTo>
                    <a:pt x="4001770" y="594360"/>
                    <a:pt x="3994150" y="594360"/>
                    <a:pt x="3990340" y="595630"/>
                  </a:cubicBezTo>
                  <a:cubicBezTo>
                    <a:pt x="3986530" y="595630"/>
                    <a:pt x="3980180" y="595630"/>
                    <a:pt x="3980180" y="595630"/>
                  </a:cubicBezTo>
                  <a:cubicBezTo>
                    <a:pt x="3980180" y="595630"/>
                    <a:pt x="3972560" y="594360"/>
                    <a:pt x="3968750" y="594360"/>
                  </a:cubicBezTo>
                  <a:cubicBezTo>
                    <a:pt x="3964940" y="594360"/>
                    <a:pt x="3958590" y="593090"/>
                    <a:pt x="3958590" y="593090"/>
                  </a:cubicBezTo>
                  <a:cubicBezTo>
                    <a:pt x="3958590" y="593090"/>
                    <a:pt x="3950970" y="589280"/>
                    <a:pt x="3948430" y="588010"/>
                  </a:cubicBezTo>
                  <a:cubicBezTo>
                    <a:pt x="3944620" y="586740"/>
                    <a:pt x="3938270" y="584200"/>
                    <a:pt x="3938270" y="584200"/>
                  </a:cubicBezTo>
                  <a:cubicBezTo>
                    <a:pt x="3938270" y="584200"/>
                    <a:pt x="3931920" y="579120"/>
                    <a:pt x="3929380" y="577850"/>
                  </a:cubicBezTo>
                  <a:cubicBezTo>
                    <a:pt x="3926840" y="575310"/>
                    <a:pt x="3920490" y="571500"/>
                    <a:pt x="3920490" y="571500"/>
                  </a:cubicBezTo>
                  <a:cubicBezTo>
                    <a:pt x="3920490" y="570230"/>
                    <a:pt x="3915410" y="565150"/>
                    <a:pt x="3914140" y="562610"/>
                  </a:cubicBezTo>
                  <a:cubicBezTo>
                    <a:pt x="3911600" y="560070"/>
                    <a:pt x="3906520" y="553720"/>
                    <a:pt x="3906520" y="553720"/>
                  </a:cubicBezTo>
                  <a:cubicBezTo>
                    <a:pt x="3906520" y="553720"/>
                    <a:pt x="3905250" y="546100"/>
                    <a:pt x="3901440" y="544830"/>
                  </a:cubicBezTo>
                  <a:cubicBezTo>
                    <a:pt x="3897630" y="542290"/>
                    <a:pt x="3890010" y="544830"/>
                    <a:pt x="3881120" y="544830"/>
                  </a:cubicBezTo>
                  <a:cubicBezTo>
                    <a:pt x="3862070" y="544830"/>
                    <a:pt x="3823970" y="544830"/>
                    <a:pt x="3796030" y="544830"/>
                  </a:cubicBezTo>
                  <a:cubicBezTo>
                    <a:pt x="3768090" y="544830"/>
                    <a:pt x="3738880" y="544830"/>
                    <a:pt x="3712210" y="544830"/>
                  </a:cubicBezTo>
                  <a:cubicBezTo>
                    <a:pt x="3685540" y="544830"/>
                    <a:pt x="3660140" y="548640"/>
                    <a:pt x="3634740" y="544830"/>
                  </a:cubicBezTo>
                  <a:cubicBezTo>
                    <a:pt x="3608070" y="541020"/>
                    <a:pt x="3582670" y="515620"/>
                    <a:pt x="3554730" y="518160"/>
                  </a:cubicBezTo>
                  <a:cubicBezTo>
                    <a:pt x="3522980" y="520700"/>
                    <a:pt x="3487420" y="562610"/>
                    <a:pt x="3455670" y="570230"/>
                  </a:cubicBezTo>
                  <a:cubicBezTo>
                    <a:pt x="3429000" y="576580"/>
                    <a:pt x="3404870" y="570230"/>
                    <a:pt x="3378200" y="570230"/>
                  </a:cubicBezTo>
                  <a:cubicBezTo>
                    <a:pt x="3351530" y="570230"/>
                    <a:pt x="3324860" y="575310"/>
                    <a:pt x="3298190" y="570230"/>
                  </a:cubicBezTo>
                  <a:cubicBezTo>
                    <a:pt x="3268980" y="563880"/>
                    <a:pt x="3225800" y="551180"/>
                    <a:pt x="3210560" y="530860"/>
                  </a:cubicBezTo>
                  <a:cubicBezTo>
                    <a:pt x="3197860" y="514350"/>
                    <a:pt x="3211830" y="471170"/>
                    <a:pt x="3201670" y="463550"/>
                  </a:cubicBezTo>
                  <a:cubicBezTo>
                    <a:pt x="3196590" y="459740"/>
                    <a:pt x="3187700" y="464820"/>
                    <a:pt x="3177540" y="466090"/>
                  </a:cubicBezTo>
                  <a:cubicBezTo>
                    <a:pt x="3159760" y="468630"/>
                    <a:pt x="3107690" y="474980"/>
                    <a:pt x="3103880" y="480060"/>
                  </a:cubicBezTo>
                  <a:cubicBezTo>
                    <a:pt x="3103880" y="481330"/>
                    <a:pt x="3105150" y="482600"/>
                    <a:pt x="3105150" y="483870"/>
                  </a:cubicBezTo>
                  <a:cubicBezTo>
                    <a:pt x="3105150" y="486410"/>
                    <a:pt x="3107690" y="494030"/>
                    <a:pt x="3107690" y="494030"/>
                  </a:cubicBezTo>
                  <a:cubicBezTo>
                    <a:pt x="3107690" y="494030"/>
                    <a:pt x="3107690" y="501650"/>
                    <a:pt x="3107690" y="505460"/>
                  </a:cubicBezTo>
                  <a:cubicBezTo>
                    <a:pt x="3107690" y="509270"/>
                    <a:pt x="3107690" y="515620"/>
                    <a:pt x="3107690" y="516890"/>
                  </a:cubicBezTo>
                  <a:cubicBezTo>
                    <a:pt x="3107690" y="516890"/>
                    <a:pt x="3105150" y="523240"/>
                    <a:pt x="3105150" y="527050"/>
                  </a:cubicBezTo>
                  <a:cubicBezTo>
                    <a:pt x="3103880" y="530860"/>
                    <a:pt x="3102610" y="537210"/>
                    <a:pt x="3102610" y="537210"/>
                  </a:cubicBezTo>
                  <a:cubicBezTo>
                    <a:pt x="3102610" y="537210"/>
                    <a:pt x="3098800" y="543560"/>
                    <a:pt x="3097530" y="547370"/>
                  </a:cubicBezTo>
                  <a:cubicBezTo>
                    <a:pt x="3094990" y="549910"/>
                    <a:pt x="3092450" y="556260"/>
                    <a:pt x="3092450" y="556260"/>
                  </a:cubicBezTo>
                  <a:cubicBezTo>
                    <a:pt x="3092450" y="556260"/>
                    <a:pt x="3087370" y="562610"/>
                    <a:pt x="3084830" y="565150"/>
                  </a:cubicBezTo>
                  <a:cubicBezTo>
                    <a:pt x="3082290" y="567690"/>
                    <a:pt x="3078480" y="572770"/>
                    <a:pt x="3077210" y="572770"/>
                  </a:cubicBezTo>
                  <a:cubicBezTo>
                    <a:pt x="3077210" y="572770"/>
                    <a:pt x="3072130" y="576580"/>
                    <a:pt x="3068320" y="579120"/>
                  </a:cubicBezTo>
                  <a:cubicBezTo>
                    <a:pt x="3065780" y="581660"/>
                    <a:pt x="3059430" y="585470"/>
                    <a:pt x="3059430" y="585470"/>
                  </a:cubicBezTo>
                  <a:cubicBezTo>
                    <a:pt x="3059430" y="585470"/>
                    <a:pt x="3053080" y="588010"/>
                    <a:pt x="3049270" y="589280"/>
                  </a:cubicBezTo>
                  <a:cubicBezTo>
                    <a:pt x="3046730" y="590550"/>
                    <a:pt x="3039110" y="593090"/>
                    <a:pt x="3039110" y="593090"/>
                  </a:cubicBezTo>
                  <a:cubicBezTo>
                    <a:pt x="3039110" y="593090"/>
                    <a:pt x="3032760" y="594360"/>
                    <a:pt x="3028950" y="594360"/>
                  </a:cubicBezTo>
                  <a:cubicBezTo>
                    <a:pt x="3025140" y="594360"/>
                    <a:pt x="3017520" y="595630"/>
                    <a:pt x="3017520" y="595630"/>
                  </a:cubicBezTo>
                  <a:cubicBezTo>
                    <a:pt x="3017520" y="595630"/>
                    <a:pt x="3002280" y="595630"/>
                    <a:pt x="2990850" y="595630"/>
                  </a:cubicBezTo>
                  <a:cubicBezTo>
                    <a:pt x="2970530" y="595630"/>
                    <a:pt x="2937510" y="595630"/>
                    <a:pt x="2912110" y="595630"/>
                  </a:cubicBezTo>
                  <a:cubicBezTo>
                    <a:pt x="2886710" y="595630"/>
                    <a:pt x="2861310" y="595630"/>
                    <a:pt x="2834640" y="595630"/>
                  </a:cubicBezTo>
                  <a:cubicBezTo>
                    <a:pt x="2807970" y="595630"/>
                    <a:pt x="2782570" y="595630"/>
                    <a:pt x="2754630" y="595630"/>
                  </a:cubicBezTo>
                  <a:cubicBezTo>
                    <a:pt x="2724150" y="595630"/>
                    <a:pt x="2687320" y="595630"/>
                    <a:pt x="2656840" y="594360"/>
                  </a:cubicBezTo>
                  <a:cubicBezTo>
                    <a:pt x="2628900" y="594360"/>
                    <a:pt x="2604770" y="594360"/>
                    <a:pt x="2578100" y="594360"/>
                  </a:cubicBezTo>
                  <a:cubicBezTo>
                    <a:pt x="2547620" y="594360"/>
                    <a:pt x="2514600" y="594360"/>
                    <a:pt x="2485390" y="594360"/>
                  </a:cubicBezTo>
                  <a:cubicBezTo>
                    <a:pt x="2458720" y="593090"/>
                    <a:pt x="2429510" y="603250"/>
                    <a:pt x="2407920" y="591820"/>
                  </a:cubicBezTo>
                  <a:cubicBezTo>
                    <a:pt x="2383790" y="579120"/>
                    <a:pt x="2354580" y="515620"/>
                    <a:pt x="2349500" y="514350"/>
                  </a:cubicBezTo>
                  <a:cubicBezTo>
                    <a:pt x="2349500" y="513080"/>
                    <a:pt x="2349500" y="514350"/>
                    <a:pt x="2348230" y="514350"/>
                  </a:cubicBezTo>
                  <a:cubicBezTo>
                    <a:pt x="2343150" y="514350"/>
                    <a:pt x="2292350" y="513080"/>
                    <a:pt x="2280920" y="515620"/>
                  </a:cubicBezTo>
                  <a:cubicBezTo>
                    <a:pt x="2278380" y="515620"/>
                    <a:pt x="2278380" y="518160"/>
                    <a:pt x="2274570" y="519430"/>
                  </a:cubicBezTo>
                  <a:cubicBezTo>
                    <a:pt x="2263140" y="521970"/>
                    <a:pt x="2222500" y="519430"/>
                    <a:pt x="2194560" y="519430"/>
                  </a:cubicBezTo>
                  <a:cubicBezTo>
                    <a:pt x="2167890" y="519430"/>
                    <a:pt x="2139950" y="519430"/>
                    <a:pt x="2112010" y="519430"/>
                  </a:cubicBezTo>
                  <a:cubicBezTo>
                    <a:pt x="2086610" y="519430"/>
                    <a:pt x="2061210" y="519430"/>
                    <a:pt x="2034540" y="519430"/>
                  </a:cubicBezTo>
                  <a:cubicBezTo>
                    <a:pt x="2009140" y="519430"/>
                    <a:pt x="1968500" y="519430"/>
                    <a:pt x="1958340" y="519430"/>
                  </a:cubicBezTo>
                  <a:cubicBezTo>
                    <a:pt x="1954530" y="519430"/>
                    <a:pt x="1954530" y="519430"/>
                    <a:pt x="1951990" y="519430"/>
                  </a:cubicBezTo>
                  <a:cubicBezTo>
                    <a:pt x="1944370" y="521970"/>
                    <a:pt x="1925320" y="532130"/>
                    <a:pt x="1907540" y="538480"/>
                  </a:cubicBezTo>
                  <a:cubicBezTo>
                    <a:pt x="1885950" y="548640"/>
                    <a:pt x="1858010" y="566420"/>
                    <a:pt x="1831340" y="571500"/>
                  </a:cubicBezTo>
                  <a:cubicBezTo>
                    <a:pt x="1804670" y="576580"/>
                    <a:pt x="1748790" y="572770"/>
                    <a:pt x="1747520" y="570230"/>
                  </a:cubicBezTo>
                  <a:cubicBezTo>
                    <a:pt x="1747520" y="570230"/>
                    <a:pt x="1751330" y="568960"/>
                    <a:pt x="1751330" y="568960"/>
                  </a:cubicBezTo>
                  <a:cubicBezTo>
                    <a:pt x="1750060" y="567690"/>
                    <a:pt x="1748790" y="568960"/>
                    <a:pt x="1748790" y="568960"/>
                  </a:cubicBezTo>
                  <a:cubicBezTo>
                    <a:pt x="1746250" y="568960"/>
                    <a:pt x="1737360" y="568960"/>
                    <a:pt x="1737360" y="568960"/>
                  </a:cubicBezTo>
                  <a:cubicBezTo>
                    <a:pt x="1737360" y="568960"/>
                    <a:pt x="1729740" y="568960"/>
                    <a:pt x="1725930" y="567690"/>
                  </a:cubicBezTo>
                  <a:cubicBezTo>
                    <a:pt x="1722120" y="567690"/>
                    <a:pt x="1715770" y="566420"/>
                    <a:pt x="1715770" y="566420"/>
                  </a:cubicBezTo>
                  <a:cubicBezTo>
                    <a:pt x="1715770" y="566420"/>
                    <a:pt x="1708150" y="562610"/>
                    <a:pt x="1705610" y="561340"/>
                  </a:cubicBezTo>
                  <a:cubicBezTo>
                    <a:pt x="1701800" y="560070"/>
                    <a:pt x="1695450" y="557530"/>
                    <a:pt x="1695450" y="557530"/>
                  </a:cubicBezTo>
                  <a:cubicBezTo>
                    <a:pt x="1694180" y="557530"/>
                    <a:pt x="1689100" y="552450"/>
                    <a:pt x="1686560" y="551180"/>
                  </a:cubicBezTo>
                  <a:cubicBezTo>
                    <a:pt x="1682750" y="548640"/>
                    <a:pt x="1677670" y="543560"/>
                    <a:pt x="1677670" y="543560"/>
                  </a:cubicBezTo>
                  <a:cubicBezTo>
                    <a:pt x="1677670" y="543560"/>
                    <a:pt x="1672590" y="538480"/>
                    <a:pt x="1670050" y="535940"/>
                  </a:cubicBezTo>
                  <a:cubicBezTo>
                    <a:pt x="1667510" y="532130"/>
                    <a:pt x="1663700" y="527050"/>
                    <a:pt x="1663700" y="527050"/>
                  </a:cubicBezTo>
                  <a:cubicBezTo>
                    <a:pt x="1663700" y="527050"/>
                    <a:pt x="1659890" y="520700"/>
                    <a:pt x="1658620" y="516890"/>
                  </a:cubicBezTo>
                  <a:cubicBezTo>
                    <a:pt x="1657350" y="513080"/>
                    <a:pt x="1653540" y="506730"/>
                    <a:pt x="1653540" y="506730"/>
                  </a:cubicBezTo>
                  <a:cubicBezTo>
                    <a:pt x="1653540" y="506730"/>
                    <a:pt x="1652270" y="497840"/>
                    <a:pt x="1651000" y="495300"/>
                  </a:cubicBezTo>
                  <a:cubicBezTo>
                    <a:pt x="1651000" y="495300"/>
                    <a:pt x="1652270" y="494030"/>
                    <a:pt x="1651000" y="492760"/>
                  </a:cubicBezTo>
                  <a:cubicBezTo>
                    <a:pt x="1647190" y="490220"/>
                    <a:pt x="1617980" y="492760"/>
                    <a:pt x="1598930" y="492760"/>
                  </a:cubicBezTo>
                  <a:cubicBezTo>
                    <a:pt x="1576070" y="492760"/>
                    <a:pt x="1548130" y="492760"/>
                    <a:pt x="1522730" y="492760"/>
                  </a:cubicBezTo>
                  <a:cubicBezTo>
                    <a:pt x="1497330" y="492760"/>
                    <a:pt x="1446530" y="495300"/>
                    <a:pt x="1445260" y="492760"/>
                  </a:cubicBezTo>
                  <a:cubicBezTo>
                    <a:pt x="1445260" y="492760"/>
                    <a:pt x="1447800" y="491490"/>
                    <a:pt x="1446530" y="490220"/>
                  </a:cubicBezTo>
                  <a:cubicBezTo>
                    <a:pt x="1446530" y="490220"/>
                    <a:pt x="1441450" y="491490"/>
                    <a:pt x="1441450" y="491490"/>
                  </a:cubicBezTo>
                  <a:cubicBezTo>
                    <a:pt x="1441450" y="491490"/>
                    <a:pt x="1433830" y="491490"/>
                    <a:pt x="1430020" y="491490"/>
                  </a:cubicBezTo>
                  <a:cubicBezTo>
                    <a:pt x="1427480" y="491490"/>
                    <a:pt x="1419860" y="491490"/>
                    <a:pt x="1419860" y="491490"/>
                  </a:cubicBezTo>
                  <a:cubicBezTo>
                    <a:pt x="1419860" y="491490"/>
                    <a:pt x="1412240" y="490220"/>
                    <a:pt x="1408430" y="488950"/>
                  </a:cubicBezTo>
                  <a:cubicBezTo>
                    <a:pt x="1405890" y="488950"/>
                    <a:pt x="1398270" y="486410"/>
                    <a:pt x="1398270" y="486410"/>
                  </a:cubicBezTo>
                  <a:cubicBezTo>
                    <a:pt x="1398270" y="486410"/>
                    <a:pt x="1391920" y="483870"/>
                    <a:pt x="1389380" y="481330"/>
                  </a:cubicBezTo>
                  <a:cubicBezTo>
                    <a:pt x="1385570" y="480060"/>
                    <a:pt x="1379220" y="476250"/>
                    <a:pt x="1379220" y="476250"/>
                  </a:cubicBezTo>
                  <a:cubicBezTo>
                    <a:pt x="1379220" y="476250"/>
                    <a:pt x="1372870" y="471170"/>
                    <a:pt x="1371600" y="468630"/>
                  </a:cubicBezTo>
                  <a:cubicBezTo>
                    <a:pt x="1370330" y="468630"/>
                    <a:pt x="1370330" y="468630"/>
                    <a:pt x="1370330" y="468630"/>
                  </a:cubicBezTo>
                  <a:cubicBezTo>
                    <a:pt x="1363980" y="467360"/>
                    <a:pt x="1313180" y="486410"/>
                    <a:pt x="1285240" y="490220"/>
                  </a:cubicBezTo>
                  <a:cubicBezTo>
                    <a:pt x="1258570" y="495300"/>
                    <a:pt x="1209040" y="495300"/>
                    <a:pt x="1206500" y="496570"/>
                  </a:cubicBezTo>
                  <a:cubicBezTo>
                    <a:pt x="1205230" y="496570"/>
                    <a:pt x="1200150" y="500380"/>
                    <a:pt x="1196340" y="502920"/>
                  </a:cubicBezTo>
                  <a:cubicBezTo>
                    <a:pt x="1193800" y="505460"/>
                    <a:pt x="1187450" y="509270"/>
                    <a:pt x="1187450" y="509270"/>
                  </a:cubicBezTo>
                  <a:cubicBezTo>
                    <a:pt x="1187450" y="509270"/>
                    <a:pt x="1181100" y="511810"/>
                    <a:pt x="1177290" y="513080"/>
                  </a:cubicBezTo>
                  <a:cubicBezTo>
                    <a:pt x="1173480" y="514350"/>
                    <a:pt x="1167130" y="516890"/>
                    <a:pt x="1167130" y="516890"/>
                  </a:cubicBezTo>
                  <a:cubicBezTo>
                    <a:pt x="1167130" y="516890"/>
                    <a:pt x="1159510" y="518160"/>
                    <a:pt x="1155700" y="518160"/>
                  </a:cubicBezTo>
                  <a:cubicBezTo>
                    <a:pt x="1151890" y="519430"/>
                    <a:pt x="1145540" y="519430"/>
                    <a:pt x="1145540" y="519430"/>
                  </a:cubicBezTo>
                  <a:cubicBezTo>
                    <a:pt x="1145540" y="519430"/>
                    <a:pt x="1112520" y="519430"/>
                    <a:pt x="1106170" y="519430"/>
                  </a:cubicBezTo>
                  <a:cubicBezTo>
                    <a:pt x="1103630" y="520700"/>
                    <a:pt x="1103630" y="520700"/>
                    <a:pt x="1101090" y="520700"/>
                  </a:cubicBezTo>
                  <a:cubicBezTo>
                    <a:pt x="1090930" y="523240"/>
                    <a:pt x="1043940" y="538480"/>
                    <a:pt x="1014730" y="542290"/>
                  </a:cubicBezTo>
                  <a:cubicBezTo>
                    <a:pt x="988060" y="546100"/>
                    <a:pt x="963930" y="543560"/>
                    <a:pt x="935990" y="543560"/>
                  </a:cubicBezTo>
                  <a:cubicBezTo>
                    <a:pt x="906780" y="544830"/>
                    <a:pt x="873760" y="544830"/>
                    <a:pt x="843280" y="544830"/>
                  </a:cubicBezTo>
                  <a:cubicBezTo>
                    <a:pt x="815340" y="544830"/>
                    <a:pt x="787400" y="544830"/>
                    <a:pt x="758190" y="544830"/>
                  </a:cubicBezTo>
                  <a:cubicBezTo>
                    <a:pt x="728980" y="544830"/>
                    <a:pt x="699770" y="546100"/>
                    <a:pt x="670560" y="546100"/>
                  </a:cubicBezTo>
                  <a:cubicBezTo>
                    <a:pt x="640080" y="544830"/>
                    <a:pt x="607060" y="553720"/>
                    <a:pt x="579120" y="542290"/>
                  </a:cubicBezTo>
                  <a:cubicBezTo>
                    <a:pt x="546100" y="529590"/>
                    <a:pt x="488950" y="461010"/>
                    <a:pt x="487680" y="462280"/>
                  </a:cubicBezTo>
                  <a:cubicBezTo>
                    <a:pt x="486410" y="463550"/>
                    <a:pt x="544830" y="510540"/>
                    <a:pt x="541020" y="519430"/>
                  </a:cubicBezTo>
                  <a:cubicBezTo>
                    <a:pt x="537210" y="529590"/>
                    <a:pt x="490220" y="521970"/>
                    <a:pt x="464820" y="519430"/>
                  </a:cubicBezTo>
                  <a:cubicBezTo>
                    <a:pt x="436880" y="518160"/>
                    <a:pt x="394970" y="516890"/>
                    <a:pt x="379730" y="509270"/>
                  </a:cubicBezTo>
                  <a:cubicBezTo>
                    <a:pt x="373380" y="505460"/>
                    <a:pt x="374650" y="497840"/>
                    <a:pt x="368300" y="494030"/>
                  </a:cubicBezTo>
                  <a:cubicBezTo>
                    <a:pt x="356870" y="488950"/>
                    <a:pt x="331470" y="494030"/>
                    <a:pt x="309880" y="494030"/>
                  </a:cubicBezTo>
                  <a:cubicBezTo>
                    <a:pt x="287020" y="494030"/>
                    <a:pt x="260350" y="494030"/>
                    <a:pt x="233680" y="494030"/>
                  </a:cubicBezTo>
                  <a:cubicBezTo>
                    <a:pt x="204470" y="494030"/>
                    <a:pt x="143510" y="494030"/>
                    <a:pt x="143510" y="494030"/>
                  </a:cubicBezTo>
                  <a:cubicBezTo>
                    <a:pt x="142240" y="494030"/>
                    <a:pt x="135890" y="492760"/>
                    <a:pt x="132080" y="492760"/>
                  </a:cubicBezTo>
                  <a:cubicBezTo>
                    <a:pt x="128270" y="492760"/>
                    <a:pt x="120650" y="491490"/>
                    <a:pt x="120650" y="491490"/>
                  </a:cubicBezTo>
                  <a:cubicBezTo>
                    <a:pt x="120650" y="491490"/>
                    <a:pt x="114300" y="488950"/>
                    <a:pt x="110490" y="487680"/>
                  </a:cubicBezTo>
                  <a:cubicBezTo>
                    <a:pt x="106680" y="486410"/>
                    <a:pt x="100330" y="483870"/>
                    <a:pt x="100330" y="483870"/>
                  </a:cubicBezTo>
                  <a:cubicBezTo>
                    <a:pt x="100330" y="483870"/>
                    <a:pt x="93980" y="480060"/>
                    <a:pt x="91440" y="477520"/>
                  </a:cubicBezTo>
                  <a:cubicBezTo>
                    <a:pt x="87630" y="474980"/>
                    <a:pt x="82550" y="471170"/>
                    <a:pt x="82550" y="471170"/>
                  </a:cubicBezTo>
                  <a:cubicBezTo>
                    <a:pt x="82550" y="471170"/>
                    <a:pt x="77470" y="466090"/>
                    <a:pt x="74930" y="463550"/>
                  </a:cubicBezTo>
                  <a:cubicBezTo>
                    <a:pt x="72390" y="459740"/>
                    <a:pt x="67310" y="454660"/>
                    <a:pt x="67310" y="454660"/>
                  </a:cubicBezTo>
                  <a:cubicBezTo>
                    <a:pt x="67310" y="454660"/>
                    <a:pt x="63500" y="448310"/>
                    <a:pt x="62230" y="444500"/>
                  </a:cubicBezTo>
                  <a:cubicBezTo>
                    <a:pt x="60960" y="441960"/>
                    <a:pt x="57150" y="435610"/>
                    <a:pt x="57150" y="435610"/>
                  </a:cubicBezTo>
                  <a:cubicBezTo>
                    <a:pt x="57150" y="435610"/>
                    <a:pt x="54610" y="427990"/>
                    <a:pt x="54610" y="424180"/>
                  </a:cubicBezTo>
                  <a:cubicBezTo>
                    <a:pt x="53340" y="420370"/>
                    <a:pt x="52070" y="414020"/>
                    <a:pt x="52070" y="414020"/>
                  </a:cubicBezTo>
                  <a:cubicBezTo>
                    <a:pt x="52070" y="414020"/>
                    <a:pt x="53340" y="408940"/>
                    <a:pt x="52070" y="406400"/>
                  </a:cubicBezTo>
                  <a:cubicBezTo>
                    <a:pt x="49530" y="403860"/>
                    <a:pt x="43180" y="403860"/>
                    <a:pt x="38100" y="401320"/>
                  </a:cubicBezTo>
                  <a:cubicBezTo>
                    <a:pt x="34290" y="397510"/>
                    <a:pt x="27940" y="389890"/>
                    <a:pt x="26670" y="389890"/>
                  </a:cubicBezTo>
                  <a:cubicBezTo>
                    <a:pt x="26670" y="389890"/>
                    <a:pt x="22860" y="384810"/>
                    <a:pt x="20320" y="381000"/>
                  </a:cubicBezTo>
                  <a:cubicBezTo>
                    <a:pt x="17780" y="378460"/>
                    <a:pt x="13970" y="373380"/>
                    <a:pt x="13970" y="373380"/>
                  </a:cubicBezTo>
                  <a:cubicBezTo>
                    <a:pt x="13970" y="373380"/>
                    <a:pt x="10160" y="367030"/>
                    <a:pt x="8890" y="363220"/>
                  </a:cubicBezTo>
                  <a:cubicBezTo>
                    <a:pt x="7620" y="359410"/>
                    <a:pt x="3810" y="353060"/>
                    <a:pt x="3810" y="353060"/>
                  </a:cubicBezTo>
                  <a:cubicBezTo>
                    <a:pt x="3810" y="353060"/>
                    <a:pt x="2540" y="346710"/>
                    <a:pt x="2540" y="342900"/>
                  </a:cubicBezTo>
                  <a:cubicBezTo>
                    <a:pt x="1270" y="339090"/>
                    <a:pt x="0" y="331470"/>
                    <a:pt x="0" y="331470"/>
                  </a:cubicBezTo>
                  <a:moveTo>
                    <a:pt x="1111250" y="209550"/>
                  </a:moveTo>
                  <a:cubicBezTo>
                    <a:pt x="1116330" y="212090"/>
                    <a:pt x="1118870" y="213360"/>
                    <a:pt x="1118870" y="213360"/>
                  </a:cubicBezTo>
                  <a:cubicBezTo>
                    <a:pt x="1118870" y="213360"/>
                    <a:pt x="1118870" y="212090"/>
                    <a:pt x="1118870" y="212090"/>
                  </a:cubicBezTo>
                  <a:cubicBezTo>
                    <a:pt x="1118870" y="212090"/>
                    <a:pt x="1116330" y="203200"/>
                    <a:pt x="1115060" y="203200"/>
                  </a:cubicBezTo>
                  <a:cubicBezTo>
                    <a:pt x="1113790" y="203200"/>
                    <a:pt x="1111250" y="209550"/>
                    <a:pt x="1111250" y="209550"/>
                  </a:cubicBezTo>
                  <a:moveTo>
                    <a:pt x="11981180" y="519430"/>
                  </a:moveTo>
                  <a:cubicBezTo>
                    <a:pt x="12035790" y="461010"/>
                    <a:pt x="12031980" y="463550"/>
                    <a:pt x="12029440" y="467360"/>
                  </a:cubicBezTo>
                  <a:cubicBezTo>
                    <a:pt x="12019280" y="476250"/>
                    <a:pt x="11981180" y="519430"/>
                    <a:pt x="11981180" y="519430"/>
                  </a:cubicBezTo>
                </a:path>
              </a:pathLst>
            </a:custGeom>
            <a:solidFill>
              <a:srgbClr val="1E1E1E"/>
            </a:solidFill>
            <a:ln cap="sq">
              <a:noFill/>
              <a:prstDash val="solid"/>
              <a:miter/>
            </a:ln>
          </p:spPr>
          <p:txBody>
            <a:bodyPr/>
            <a:lstStyle/>
            <a:p>
              <a:endParaRPr lang="en-US" dirty="0"/>
            </a:p>
          </p:txBody>
        </p:sp>
      </p:grpSp>
      <p:sp>
        <p:nvSpPr>
          <p:cNvPr id="7" name="Freeform 7"/>
          <p:cNvSpPr/>
          <p:nvPr/>
        </p:nvSpPr>
        <p:spPr>
          <a:xfrm>
            <a:off x="0" y="761365"/>
            <a:ext cx="18288000" cy="205740"/>
          </a:xfrm>
          <a:custGeom>
            <a:avLst/>
            <a:gdLst/>
            <a:ahLst/>
            <a:cxnLst/>
            <a:rect l="l" t="t" r="r" b="b"/>
            <a:pathLst>
              <a:path w="18288000" h="205740">
                <a:moveTo>
                  <a:pt x="0" y="0"/>
                </a:moveTo>
                <a:lnTo>
                  <a:pt x="18288000" y="0"/>
                </a:lnTo>
                <a:lnTo>
                  <a:pt x="18288000" y="205740"/>
                </a:lnTo>
                <a:lnTo>
                  <a:pt x="0" y="205740"/>
                </a:lnTo>
                <a:lnTo>
                  <a:pt x="0" y="0"/>
                </a:lnTo>
                <a:close/>
              </a:path>
            </a:pathLst>
          </a:custGeom>
          <a:blipFill>
            <a:blip r:embed="rId3"/>
            <a:stretch>
              <a:fillRect/>
            </a:stretch>
          </a:blipFill>
        </p:spPr>
        <p:txBody>
          <a:bodyPr/>
          <a:lstStyle/>
          <a:p>
            <a:endParaRPr lang="en-US" dirty="0"/>
          </a:p>
        </p:txBody>
      </p:sp>
      <p:sp>
        <p:nvSpPr>
          <p:cNvPr id="8" name="Freeform 8"/>
          <p:cNvSpPr/>
          <p:nvPr/>
        </p:nvSpPr>
        <p:spPr>
          <a:xfrm>
            <a:off x="0" y="967105"/>
            <a:ext cx="18288000" cy="12778036"/>
          </a:xfrm>
          <a:custGeom>
            <a:avLst/>
            <a:gdLst/>
            <a:ahLst/>
            <a:cxnLst/>
            <a:rect l="l" t="t" r="r" b="b"/>
            <a:pathLst>
              <a:path w="18288000" h="12778036">
                <a:moveTo>
                  <a:pt x="0" y="0"/>
                </a:moveTo>
                <a:lnTo>
                  <a:pt x="18288000" y="0"/>
                </a:lnTo>
                <a:lnTo>
                  <a:pt x="18288000" y="12778036"/>
                </a:lnTo>
                <a:lnTo>
                  <a:pt x="0" y="12778036"/>
                </a:lnTo>
                <a:lnTo>
                  <a:pt x="0" y="0"/>
                </a:lnTo>
                <a:close/>
              </a:path>
            </a:pathLst>
          </a:custGeom>
          <a:blipFill>
            <a:blip r:embed="rId4"/>
            <a:stretch>
              <a:fillRect r="-8748"/>
            </a:stretch>
          </a:blipFill>
        </p:spPr>
        <p:txBody>
          <a:bodyPr/>
          <a:lstStyle/>
          <a:p>
            <a:endParaRPr lang="en-US" dirty="0"/>
          </a:p>
        </p:txBody>
      </p:sp>
      <p:sp>
        <p:nvSpPr>
          <p:cNvPr id="9" name="Freeform 9"/>
          <p:cNvSpPr/>
          <p:nvPr/>
        </p:nvSpPr>
        <p:spPr>
          <a:xfrm>
            <a:off x="14000377" y="6377944"/>
            <a:ext cx="4287623" cy="4489704"/>
          </a:xfrm>
          <a:custGeom>
            <a:avLst/>
            <a:gdLst/>
            <a:ahLst/>
            <a:cxnLst/>
            <a:rect l="l" t="t" r="r" b="b"/>
            <a:pathLst>
              <a:path w="4287623" h="4489704">
                <a:moveTo>
                  <a:pt x="0" y="0"/>
                </a:moveTo>
                <a:lnTo>
                  <a:pt x="4287623" y="0"/>
                </a:lnTo>
                <a:lnTo>
                  <a:pt x="4287623" y="4489704"/>
                </a:lnTo>
                <a:lnTo>
                  <a:pt x="0" y="4489704"/>
                </a:lnTo>
                <a:lnTo>
                  <a:pt x="0" y="0"/>
                </a:lnTo>
                <a:close/>
              </a:path>
            </a:pathLst>
          </a:custGeom>
          <a:blipFill>
            <a:blip r:embed="rId5"/>
            <a:stretch>
              <a:fillRect/>
            </a:stretch>
          </a:blipFill>
        </p:spPr>
        <p:txBody>
          <a:bodyPr/>
          <a:lstStyle/>
          <a:p>
            <a:endParaRPr lang="en-US" dirty="0"/>
          </a:p>
        </p:txBody>
      </p:sp>
      <p:sp>
        <p:nvSpPr>
          <p:cNvPr id="10" name="Freeform 10"/>
          <p:cNvSpPr/>
          <p:nvPr/>
        </p:nvSpPr>
        <p:spPr>
          <a:xfrm>
            <a:off x="0" y="6515100"/>
            <a:ext cx="4303916" cy="4352548"/>
          </a:xfrm>
          <a:custGeom>
            <a:avLst/>
            <a:gdLst/>
            <a:ahLst/>
            <a:cxnLst/>
            <a:rect l="l" t="t" r="r" b="b"/>
            <a:pathLst>
              <a:path w="4303916" h="4352548">
                <a:moveTo>
                  <a:pt x="0" y="0"/>
                </a:moveTo>
                <a:lnTo>
                  <a:pt x="4303916" y="0"/>
                </a:lnTo>
                <a:lnTo>
                  <a:pt x="4303916" y="4352548"/>
                </a:lnTo>
                <a:lnTo>
                  <a:pt x="0" y="4352548"/>
                </a:lnTo>
                <a:lnTo>
                  <a:pt x="0" y="0"/>
                </a:lnTo>
                <a:close/>
              </a:path>
            </a:pathLst>
          </a:custGeom>
          <a:blipFill>
            <a:blip r:embed="rId6"/>
            <a:stretch>
              <a:fillRect/>
            </a:stretch>
          </a:blipFill>
        </p:spPr>
        <p:txBody>
          <a:bodyPr/>
          <a:lstStyle/>
          <a:p>
            <a:endParaRPr lang="en-US" dirty="0"/>
          </a:p>
        </p:txBody>
      </p:sp>
      <p:sp>
        <p:nvSpPr>
          <p:cNvPr id="11" name="TextBox 11"/>
          <p:cNvSpPr txBox="1"/>
          <p:nvPr/>
        </p:nvSpPr>
        <p:spPr>
          <a:xfrm>
            <a:off x="0" y="229235"/>
            <a:ext cx="18288000" cy="481330"/>
          </a:xfrm>
          <a:prstGeom prst="rect">
            <a:avLst/>
          </a:prstGeom>
        </p:spPr>
        <p:txBody>
          <a:bodyPr lIns="0" tIns="0" rIns="0" bIns="0" rtlCol="0" anchor="t">
            <a:spAutoFit/>
          </a:bodyPr>
          <a:lstStyle/>
          <a:p>
            <a:pPr algn="ctr">
              <a:lnSpc>
                <a:spcPts val="3920"/>
              </a:lnSpc>
              <a:spcBef>
                <a:spcPct val="0"/>
              </a:spcBef>
            </a:pPr>
            <a:r>
              <a:rPr lang="en-US" sz="2800" dirty="0">
                <a:solidFill>
                  <a:srgbClr val="FFFFFF"/>
                </a:solidFill>
                <a:latin typeface="League Spartan"/>
                <a:ea typeface="League Spartan"/>
                <a:cs typeface="League Spartan"/>
                <a:sym typeface="League Spartan"/>
              </a:rPr>
              <a:t>Group 4           Aman   Isha   Khushboo   Pranav   </a:t>
            </a:r>
            <a:r>
              <a:rPr lang="en-US" sz="2800" dirty="0" err="1">
                <a:solidFill>
                  <a:srgbClr val="FFFFFF"/>
                </a:solidFill>
                <a:latin typeface="League Spartan"/>
                <a:ea typeface="League Spartan"/>
                <a:cs typeface="League Spartan"/>
                <a:sym typeface="League Spartan"/>
              </a:rPr>
              <a:t>Rezoon</a:t>
            </a:r>
            <a:endParaRPr lang="en-US" sz="2800" dirty="0">
              <a:solidFill>
                <a:srgbClr val="FFFFFF"/>
              </a:solidFill>
              <a:latin typeface="League Spartan"/>
              <a:ea typeface="League Spartan"/>
              <a:cs typeface="League Spartan"/>
              <a:sym typeface="League Spartan"/>
            </a:endParaRPr>
          </a:p>
        </p:txBody>
      </p:sp>
      <p:sp>
        <p:nvSpPr>
          <p:cNvPr id="12" name="TextBox 12"/>
          <p:cNvSpPr txBox="1"/>
          <p:nvPr/>
        </p:nvSpPr>
        <p:spPr>
          <a:xfrm>
            <a:off x="0" y="483870"/>
            <a:ext cx="18288000" cy="1023485"/>
          </a:xfrm>
          <a:prstGeom prst="rect">
            <a:avLst/>
          </a:prstGeom>
        </p:spPr>
        <p:txBody>
          <a:bodyPr wrap="square" lIns="0" tIns="0" rIns="0" bIns="0" rtlCol="0" anchor="t">
            <a:spAutoFit/>
          </a:bodyPr>
          <a:lstStyle/>
          <a:p>
            <a:pPr algn="ctr">
              <a:lnSpc>
                <a:spcPts val="4060"/>
              </a:lnSpc>
              <a:spcBef>
                <a:spcPct val="0"/>
              </a:spcBef>
            </a:pPr>
            <a:r>
              <a:rPr lang="en-US" sz="2900">
                <a:solidFill>
                  <a:srgbClr val="FFFFFF"/>
                </a:solidFill>
                <a:latin typeface="Archivo Black"/>
                <a:ea typeface="Archivo Black"/>
                <a:cs typeface="Archivo Black"/>
                <a:sym typeface="Archivo Black"/>
              </a:rPr>
              <a:t>____________________________________________________________________________________________________</a:t>
            </a:r>
          </a:p>
        </p:txBody>
      </p:sp>
      <p:sp>
        <p:nvSpPr>
          <p:cNvPr id="13" name="TextBox 13"/>
          <p:cNvSpPr txBox="1"/>
          <p:nvPr/>
        </p:nvSpPr>
        <p:spPr>
          <a:xfrm>
            <a:off x="8467" y="939377"/>
            <a:ext cx="5755184" cy="1831271"/>
          </a:xfrm>
          <a:prstGeom prst="rect">
            <a:avLst/>
          </a:prstGeom>
        </p:spPr>
        <p:txBody>
          <a:bodyPr lIns="0" tIns="0" rIns="0" bIns="0" rtlCol="0" anchor="t">
            <a:spAutoFit/>
          </a:bodyPr>
          <a:lstStyle/>
          <a:p>
            <a:pPr algn="just">
              <a:lnSpc>
                <a:spcPts val="3640"/>
              </a:lnSpc>
            </a:pPr>
            <a:r>
              <a:rPr lang="en-US" sz="2600">
                <a:solidFill>
                  <a:srgbClr val="1C1C1C"/>
                </a:solidFill>
                <a:highlight>
                  <a:srgbClr val="C0C0C0"/>
                </a:highlight>
                <a:latin typeface="League Spartan"/>
                <a:ea typeface="League Spartan"/>
                <a:cs typeface="League Spartan"/>
                <a:sym typeface="League Spartan"/>
              </a:rPr>
              <a:t>REIMAGINING UNDER ARMOUR’S </a:t>
            </a:r>
          </a:p>
          <a:p>
            <a:pPr algn="just">
              <a:lnSpc>
                <a:spcPts val="3640"/>
              </a:lnSpc>
            </a:pPr>
            <a:r>
              <a:rPr lang="en-US" sz="2600">
                <a:solidFill>
                  <a:srgbClr val="1C1C1C"/>
                </a:solidFill>
                <a:highlight>
                  <a:srgbClr val="C0C0C0"/>
                </a:highlight>
                <a:latin typeface="League Spartan"/>
                <a:ea typeface="League Spartan"/>
                <a:cs typeface="League Spartan"/>
                <a:sym typeface="League Spartan"/>
              </a:rPr>
              <a:t>STRATEGY WITH </a:t>
            </a:r>
          </a:p>
          <a:p>
            <a:pPr algn="just">
              <a:lnSpc>
                <a:spcPts val="3640"/>
              </a:lnSpc>
            </a:pPr>
            <a:r>
              <a:rPr lang="en-US" sz="2600">
                <a:solidFill>
                  <a:srgbClr val="1C1C1C"/>
                </a:solidFill>
                <a:highlight>
                  <a:srgbClr val="C0C0C0"/>
                </a:highlight>
                <a:latin typeface="League Spartan"/>
                <a:ea typeface="League Spartan"/>
                <a:cs typeface="League Spartan"/>
                <a:sym typeface="League Spartan"/>
              </a:rPr>
              <a:t>PREDICTIVE ANALTYICS &amp; </a:t>
            </a:r>
          </a:p>
          <a:p>
            <a:pPr algn="just">
              <a:lnSpc>
                <a:spcPts val="3640"/>
              </a:lnSpc>
              <a:spcBef>
                <a:spcPct val="0"/>
              </a:spcBef>
            </a:pPr>
            <a:r>
              <a:rPr lang="en-US" sz="2600">
                <a:solidFill>
                  <a:srgbClr val="1C1C1C"/>
                </a:solidFill>
                <a:highlight>
                  <a:srgbClr val="C0C0C0"/>
                </a:highlight>
                <a:latin typeface="League Spartan"/>
                <a:ea typeface="League Spartan"/>
                <a:cs typeface="League Spartan"/>
                <a:sym typeface="League Spartan"/>
              </a:rPr>
              <a:t>ADAPTIVE TECHNOLOGY</a:t>
            </a:r>
          </a:p>
        </p:txBody>
      </p:sp>
      <p:sp>
        <p:nvSpPr>
          <p:cNvPr id="14" name="TextBox 14"/>
          <p:cNvSpPr txBox="1"/>
          <p:nvPr/>
        </p:nvSpPr>
        <p:spPr>
          <a:xfrm>
            <a:off x="10191262" y="994833"/>
            <a:ext cx="8088271" cy="1831271"/>
          </a:xfrm>
          <a:prstGeom prst="rect">
            <a:avLst/>
          </a:prstGeom>
        </p:spPr>
        <p:txBody>
          <a:bodyPr lIns="0" tIns="0" rIns="0" bIns="0" rtlCol="0" anchor="t">
            <a:spAutoFit/>
          </a:bodyPr>
          <a:lstStyle/>
          <a:p>
            <a:pPr algn="r">
              <a:lnSpc>
                <a:spcPts val="3640"/>
              </a:lnSpc>
            </a:pPr>
            <a:r>
              <a:rPr lang="en-US" sz="2600">
                <a:solidFill>
                  <a:srgbClr val="FAF6F6"/>
                </a:solidFill>
                <a:highlight>
                  <a:srgbClr val="000000"/>
                </a:highlight>
                <a:latin typeface="League Spartan"/>
                <a:ea typeface="League Spartan"/>
                <a:cs typeface="League Spartan"/>
                <a:sym typeface="League Spartan"/>
              </a:rPr>
              <a:t>AN INNOVATIVE </a:t>
            </a:r>
          </a:p>
          <a:p>
            <a:pPr algn="r">
              <a:lnSpc>
                <a:spcPts val="3640"/>
              </a:lnSpc>
            </a:pPr>
            <a:r>
              <a:rPr lang="en-US" sz="2600">
                <a:solidFill>
                  <a:srgbClr val="FAF6F6"/>
                </a:solidFill>
                <a:highlight>
                  <a:srgbClr val="000000"/>
                </a:highlight>
                <a:latin typeface="League Spartan"/>
                <a:ea typeface="League Spartan"/>
                <a:cs typeface="League Spartan"/>
                <a:sym typeface="League Spartan"/>
              </a:rPr>
              <a:t>APPROACH TO </a:t>
            </a:r>
          </a:p>
          <a:p>
            <a:pPr algn="r">
              <a:lnSpc>
                <a:spcPts val="3640"/>
              </a:lnSpc>
            </a:pPr>
            <a:r>
              <a:rPr lang="en-US" sz="2600">
                <a:solidFill>
                  <a:srgbClr val="FAF6F6"/>
                </a:solidFill>
                <a:highlight>
                  <a:srgbClr val="000000"/>
                </a:highlight>
                <a:latin typeface="League Spartan"/>
                <a:ea typeface="League Spartan"/>
                <a:cs typeface="League Spartan"/>
                <a:sym typeface="League Spartan"/>
              </a:rPr>
              <a:t>PERSONALIZATION &amp;</a:t>
            </a:r>
          </a:p>
          <a:p>
            <a:pPr algn="r">
              <a:lnSpc>
                <a:spcPts val="3640"/>
              </a:lnSpc>
              <a:spcBef>
                <a:spcPct val="0"/>
              </a:spcBef>
            </a:pPr>
            <a:r>
              <a:rPr lang="en-US" sz="2600">
                <a:solidFill>
                  <a:srgbClr val="FAF6F6"/>
                </a:solidFill>
                <a:highlight>
                  <a:srgbClr val="000000"/>
                </a:highlight>
                <a:latin typeface="League Spartan"/>
                <a:ea typeface="League Spartan"/>
                <a:cs typeface="League Spartan"/>
                <a:sym typeface="League Spartan"/>
              </a:rPr>
              <a:t> PERFORMANCE</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60330" y="2125469"/>
            <a:ext cx="12672048" cy="7423785"/>
          </a:xfrm>
          <a:prstGeom prst="rect">
            <a:avLst/>
          </a:prstGeom>
        </p:spPr>
        <p:txBody>
          <a:bodyPr lIns="0" tIns="0" rIns="0" bIns="0" rtlCol="0" anchor="t">
            <a:spAutoFit/>
          </a:bodyPr>
          <a:lstStyle/>
          <a:p>
            <a:pPr algn="l">
              <a:lnSpc>
                <a:spcPts val="2940"/>
              </a:lnSpc>
            </a:pPr>
            <a:r>
              <a:rPr lang="en-US" sz="2100" dirty="0">
                <a:solidFill>
                  <a:srgbClr val="FFFFFF"/>
                </a:solidFill>
                <a:latin typeface="League Spartan"/>
                <a:ea typeface="League Spartan"/>
                <a:cs typeface="League Spartan"/>
                <a:sym typeface="League Spartan"/>
              </a:rPr>
              <a:t>4. </a:t>
            </a:r>
            <a:r>
              <a:rPr lang="en-US" sz="2100" u="sng" dirty="0">
                <a:solidFill>
                  <a:srgbClr val="FFFFFF"/>
                </a:solidFill>
                <a:latin typeface="League Spartan"/>
                <a:ea typeface="League Spartan"/>
                <a:cs typeface="League Spartan"/>
                <a:sym typeface="League Spartan"/>
              </a:rPr>
              <a:t>Marketing and Consumer Engagement</a:t>
            </a:r>
            <a:r>
              <a:rPr lang="en-US" sz="2100" dirty="0">
                <a:solidFill>
                  <a:srgbClr val="FFFFFF"/>
                </a:solidFill>
                <a:latin typeface="League Spartan"/>
                <a:ea typeface="League Spartan"/>
                <a:cs typeface="League Spartan"/>
                <a:sym typeface="League Spartan"/>
              </a:rPr>
              <a:t>  </a:t>
            </a:r>
          </a:p>
          <a:p>
            <a:pPr algn="l">
              <a:lnSpc>
                <a:spcPts val="2940"/>
              </a:lnSpc>
            </a:pPr>
            <a:r>
              <a:rPr lang="en-US" sz="2100" dirty="0">
                <a:solidFill>
                  <a:srgbClr val="FFFFFF"/>
                </a:solidFill>
                <a:latin typeface="League Spartan"/>
                <a:ea typeface="League Spartan"/>
                <a:cs typeface="League Spartan"/>
                <a:sym typeface="League Spartan"/>
              </a:rPr>
              <a:t>Marketing needs to shift to a personalized, data-driven approach to engage consumers more effectively. </a:t>
            </a:r>
          </a:p>
          <a:p>
            <a:pPr algn="l">
              <a:lnSpc>
                <a:spcPts val="2940"/>
              </a:lnSpc>
            </a:pPr>
            <a:r>
              <a:rPr lang="en-US" sz="2100" dirty="0">
                <a:solidFill>
                  <a:srgbClr val="FFFFFF"/>
                </a:solidFill>
                <a:latin typeface="League Spartan"/>
                <a:ea typeface="League Spartan"/>
                <a:cs typeface="League Spartan"/>
                <a:sym typeface="League Spartan"/>
              </a:rPr>
              <a:t>Example: </a:t>
            </a:r>
          </a:p>
          <a:p>
            <a:pPr algn="l">
              <a:lnSpc>
                <a:spcPts val="2940"/>
              </a:lnSpc>
            </a:pPr>
            <a:r>
              <a:rPr lang="en-US" sz="2100" dirty="0">
                <a:solidFill>
                  <a:srgbClr val="FFFFFF"/>
                </a:solidFill>
                <a:latin typeface="League Spartan"/>
                <a:ea typeface="League Spartan"/>
                <a:cs typeface="League Spartan"/>
                <a:sym typeface="League Spartan"/>
              </a:rPr>
              <a:t>Use data for targeted campaigns, enable social sharing, and integrate gamification in the app.</a:t>
            </a:r>
          </a:p>
          <a:p>
            <a:pPr algn="l">
              <a:lnSpc>
                <a:spcPts val="2940"/>
              </a:lnSpc>
            </a:pPr>
            <a:endParaRPr lang="en-US" sz="2100" dirty="0">
              <a:solidFill>
                <a:srgbClr val="FFFFFF"/>
              </a:solidFill>
              <a:latin typeface="League Spartan"/>
              <a:ea typeface="League Spartan"/>
              <a:cs typeface="League Spartan"/>
              <a:sym typeface="League Spartan"/>
            </a:endParaRPr>
          </a:p>
          <a:p>
            <a:pPr algn="l">
              <a:lnSpc>
                <a:spcPts val="2940"/>
              </a:lnSpc>
            </a:pPr>
            <a:r>
              <a:rPr lang="en-US" sz="2100" dirty="0">
                <a:solidFill>
                  <a:srgbClr val="FFFFFF"/>
                </a:solidFill>
                <a:latin typeface="League Spartan"/>
                <a:ea typeface="League Spartan"/>
                <a:cs typeface="League Spartan"/>
                <a:sym typeface="League Spartan"/>
              </a:rPr>
              <a:t>5. </a:t>
            </a:r>
            <a:r>
              <a:rPr lang="en-US" sz="2100" u="sng" dirty="0">
                <a:solidFill>
                  <a:srgbClr val="FFFFFF"/>
                </a:solidFill>
                <a:latin typeface="League Spartan"/>
                <a:ea typeface="League Spartan"/>
                <a:cs typeface="League Spartan"/>
                <a:sym typeface="League Spartan"/>
              </a:rPr>
              <a:t>Supply Chain and Manufacturing Adjustments</a:t>
            </a:r>
            <a:r>
              <a:rPr lang="en-US" sz="2100" dirty="0">
                <a:solidFill>
                  <a:srgbClr val="FFFFFF"/>
                </a:solidFill>
                <a:latin typeface="League Spartan"/>
                <a:ea typeface="League Spartan"/>
                <a:cs typeface="League Spartan"/>
                <a:sym typeface="League Spartan"/>
              </a:rPr>
              <a:t>  </a:t>
            </a:r>
          </a:p>
          <a:p>
            <a:pPr algn="l">
              <a:lnSpc>
                <a:spcPts val="2940"/>
              </a:lnSpc>
            </a:pPr>
            <a:r>
              <a:rPr lang="en-US" sz="2100" dirty="0">
                <a:solidFill>
                  <a:srgbClr val="FFFFFF"/>
                </a:solidFill>
                <a:latin typeface="League Spartan"/>
                <a:ea typeface="League Spartan"/>
                <a:cs typeface="League Spartan"/>
                <a:sym typeface="League Spartan"/>
              </a:rPr>
              <a:t>The supply chain must be flexible and data-driven to meet the needs of adaptive fabric. </a:t>
            </a:r>
          </a:p>
          <a:p>
            <a:pPr algn="l">
              <a:lnSpc>
                <a:spcPts val="2940"/>
              </a:lnSpc>
            </a:pPr>
            <a:r>
              <a:rPr lang="en-US" sz="2100" dirty="0">
                <a:solidFill>
                  <a:srgbClr val="FFFFFF"/>
                </a:solidFill>
                <a:latin typeface="League Spartan"/>
                <a:ea typeface="League Spartan"/>
                <a:cs typeface="League Spartan"/>
                <a:sym typeface="League Spartan"/>
              </a:rPr>
              <a:t>Example: </a:t>
            </a:r>
          </a:p>
          <a:p>
            <a:pPr algn="l">
              <a:lnSpc>
                <a:spcPts val="2940"/>
              </a:lnSpc>
            </a:pPr>
            <a:r>
              <a:rPr lang="en-US" sz="2100" dirty="0">
                <a:solidFill>
                  <a:srgbClr val="FFFFFF"/>
                </a:solidFill>
                <a:latin typeface="League Spartan"/>
                <a:ea typeface="League Spartan"/>
                <a:cs typeface="League Spartan"/>
                <a:sym typeface="League Spartan"/>
              </a:rPr>
              <a:t>Implement predictive demand forecasting, use just-in-time manufacturing, and focus on sustainable fabrics.</a:t>
            </a:r>
          </a:p>
          <a:p>
            <a:pPr algn="l">
              <a:lnSpc>
                <a:spcPts val="2940"/>
              </a:lnSpc>
            </a:pPr>
            <a:endParaRPr lang="en-US" sz="2100" dirty="0">
              <a:solidFill>
                <a:srgbClr val="FFFFFF"/>
              </a:solidFill>
              <a:latin typeface="League Spartan"/>
              <a:ea typeface="League Spartan"/>
              <a:cs typeface="League Spartan"/>
              <a:sym typeface="League Spartan"/>
            </a:endParaRPr>
          </a:p>
          <a:p>
            <a:pPr algn="l">
              <a:lnSpc>
                <a:spcPts val="2940"/>
              </a:lnSpc>
            </a:pPr>
            <a:r>
              <a:rPr lang="en-US" sz="2100" dirty="0">
                <a:solidFill>
                  <a:srgbClr val="FFFFFF"/>
                </a:solidFill>
                <a:latin typeface="League Spartan"/>
                <a:ea typeface="League Spartan"/>
                <a:cs typeface="League Spartan"/>
                <a:sym typeface="League Spartan"/>
              </a:rPr>
              <a:t>6. </a:t>
            </a:r>
            <a:r>
              <a:rPr lang="en-US" sz="2100" u="sng" dirty="0">
                <a:solidFill>
                  <a:srgbClr val="FFFFFF"/>
                </a:solidFill>
                <a:latin typeface="League Spartan"/>
                <a:ea typeface="League Spartan"/>
                <a:cs typeface="League Spartan"/>
                <a:sym typeface="League Spartan"/>
              </a:rPr>
              <a:t>Organizational Culture Shifts and Talent Acquisition</a:t>
            </a:r>
            <a:r>
              <a:rPr lang="en-US" sz="2100" dirty="0">
                <a:solidFill>
                  <a:srgbClr val="FFFFFF"/>
                </a:solidFill>
                <a:latin typeface="League Spartan"/>
                <a:ea typeface="League Spartan"/>
                <a:cs typeface="League Spartan"/>
                <a:sym typeface="League Spartan"/>
              </a:rPr>
              <a:t> </a:t>
            </a:r>
          </a:p>
          <a:p>
            <a:pPr algn="l">
              <a:lnSpc>
                <a:spcPts val="2940"/>
              </a:lnSpc>
            </a:pPr>
            <a:r>
              <a:rPr lang="en-US" sz="2100" dirty="0">
                <a:solidFill>
                  <a:srgbClr val="FFFFFF"/>
                </a:solidFill>
                <a:latin typeface="League Spartan"/>
                <a:ea typeface="League Spartan"/>
                <a:cs typeface="League Spartan"/>
                <a:sym typeface="League Spartan"/>
              </a:rPr>
              <a:t>A culture of collaboration and innovation is essential, with a focus on recruiting tech experts for the adaptive fabric initiative. </a:t>
            </a:r>
          </a:p>
          <a:p>
            <a:pPr algn="l">
              <a:lnSpc>
                <a:spcPts val="2940"/>
              </a:lnSpc>
            </a:pPr>
            <a:r>
              <a:rPr lang="en-US" sz="2100" dirty="0">
                <a:solidFill>
                  <a:srgbClr val="FFFFFF"/>
                </a:solidFill>
                <a:latin typeface="League Spartan"/>
                <a:ea typeface="League Spartan"/>
                <a:cs typeface="League Spartan"/>
                <a:sym typeface="League Spartan"/>
              </a:rPr>
              <a:t>Example:</a:t>
            </a:r>
          </a:p>
          <a:p>
            <a:pPr algn="l">
              <a:lnSpc>
                <a:spcPts val="2940"/>
              </a:lnSpc>
            </a:pPr>
            <a:r>
              <a:rPr lang="en-US" sz="2100" dirty="0">
                <a:solidFill>
                  <a:srgbClr val="FFFFFF"/>
                </a:solidFill>
                <a:latin typeface="League Spartan"/>
                <a:ea typeface="League Spartan"/>
                <a:cs typeface="League Spartan"/>
                <a:sym typeface="League Spartan"/>
              </a:rPr>
              <a:t>Form cross-functional teams, encourage agility, hire a CTO, and recruit data scientists and IoT engineers.</a:t>
            </a:r>
          </a:p>
          <a:p>
            <a:pPr algn="l">
              <a:lnSpc>
                <a:spcPts val="2940"/>
              </a:lnSpc>
              <a:spcBef>
                <a:spcPct val="0"/>
              </a:spcBef>
            </a:pPr>
            <a:endParaRPr lang="en-US" sz="2100" dirty="0">
              <a:solidFill>
                <a:srgbClr val="FFFFFF"/>
              </a:solidFill>
              <a:latin typeface="League Spartan"/>
              <a:ea typeface="League Spartan"/>
              <a:cs typeface="League Spartan"/>
              <a:sym typeface="League Spartan"/>
            </a:endParaRPr>
          </a:p>
        </p:txBody>
      </p:sp>
      <p:sp>
        <p:nvSpPr>
          <p:cNvPr id="3" name="Freeform 3"/>
          <p:cNvSpPr/>
          <p:nvPr/>
        </p:nvSpPr>
        <p:spPr>
          <a:xfrm>
            <a:off x="13232377" y="2923070"/>
            <a:ext cx="4820326" cy="4278460"/>
          </a:xfrm>
          <a:custGeom>
            <a:avLst/>
            <a:gdLst/>
            <a:ahLst/>
            <a:cxnLst/>
            <a:rect l="l" t="t" r="r" b="b"/>
            <a:pathLst>
              <a:path w="4820326" h="4278460">
                <a:moveTo>
                  <a:pt x="0" y="0"/>
                </a:moveTo>
                <a:lnTo>
                  <a:pt x="4820326" y="0"/>
                </a:lnTo>
                <a:lnTo>
                  <a:pt x="4820326" y="4278459"/>
                </a:lnTo>
                <a:lnTo>
                  <a:pt x="0" y="4278459"/>
                </a:lnTo>
                <a:lnTo>
                  <a:pt x="0" y="0"/>
                </a:lnTo>
                <a:close/>
              </a:path>
            </a:pathLst>
          </a:custGeom>
          <a:blipFill>
            <a:blip r:embed="rId3"/>
            <a:stretch>
              <a:fillRect t="-12664"/>
            </a:stretch>
          </a:blipFill>
        </p:spPr>
        <p:txBody>
          <a:bodyPr/>
          <a:lstStyle/>
          <a:p>
            <a:endParaRPr lang="en-US" dirty="0"/>
          </a:p>
        </p:txBody>
      </p:sp>
      <p:sp>
        <p:nvSpPr>
          <p:cNvPr id="4" name="TextBox 4"/>
          <p:cNvSpPr txBox="1"/>
          <p:nvPr/>
        </p:nvSpPr>
        <p:spPr>
          <a:xfrm>
            <a:off x="5046160" y="609982"/>
            <a:ext cx="8186217" cy="446276"/>
          </a:xfrm>
          <a:prstGeom prst="rect">
            <a:avLst/>
          </a:prstGeom>
        </p:spPr>
        <p:txBody>
          <a:bodyPr wrap="square" lIns="0" tIns="0" rIns="0" bIns="0" rtlCol="0" anchor="t">
            <a:spAutoFit/>
          </a:bodyPr>
          <a:lstStyle/>
          <a:p>
            <a:pPr algn="ctr">
              <a:lnSpc>
                <a:spcPts val="3640"/>
              </a:lnSpc>
              <a:spcBef>
                <a:spcPct val="0"/>
              </a:spcBef>
            </a:pPr>
            <a:r>
              <a:rPr lang="en-US" sz="2600" dirty="0">
                <a:solidFill>
                  <a:schemeClr val="bg1"/>
                </a:solidFill>
                <a:latin typeface="League Spartan"/>
                <a:ea typeface="League Spartan"/>
                <a:cs typeface="League Spartan"/>
                <a:sym typeface="League Spartan"/>
              </a:rPr>
              <a:t>ORGANIZATIONAL CHANGES REQUIRED (1/2)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10</a:t>
            </a:r>
          </a:p>
        </p:txBody>
      </p:sp>
      <p:sp>
        <p:nvSpPr>
          <p:cNvPr id="6" name="Freeform 6"/>
          <p:cNvSpPr/>
          <p:nvPr/>
        </p:nvSpPr>
        <p:spPr>
          <a:xfrm>
            <a:off x="16684758" y="474804"/>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4"/>
            <a:stretch>
              <a:fillRect l="-26956" t="-10344" r="-31375" b="-52045"/>
            </a:stretch>
          </a:blipFill>
        </p:spPr>
        <p:txBody>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90600" y="-180826"/>
            <a:ext cx="18288000" cy="10467826"/>
          </a:xfrm>
          <a:prstGeom prst="rect">
            <a:avLst/>
          </a:prstGeom>
        </p:spPr>
        <p:txBody>
          <a:bodyPr lIns="50800" tIns="50800" rIns="50800" bIns="50800" rtlCol="0" anchor="ctr"/>
          <a:lstStyle/>
          <a:p>
            <a:pPr algn="ctr">
              <a:lnSpc>
                <a:spcPts val="3640"/>
              </a:lnSpc>
            </a:pPr>
            <a:endParaRPr dirty="0"/>
          </a:p>
        </p:txBody>
      </p:sp>
      <p:sp>
        <p:nvSpPr>
          <p:cNvPr id="5" name="Freeform 5"/>
          <p:cNvSpPr/>
          <p:nvPr/>
        </p:nvSpPr>
        <p:spPr>
          <a:xfrm>
            <a:off x="16687603" y="477328"/>
            <a:ext cx="1143394" cy="711584"/>
          </a:xfrm>
          <a:custGeom>
            <a:avLst/>
            <a:gdLst/>
            <a:ahLst/>
            <a:cxnLst/>
            <a:rect l="l" t="t" r="r" b="b"/>
            <a:pathLst>
              <a:path w="1143394" h="711584">
                <a:moveTo>
                  <a:pt x="0" y="0"/>
                </a:moveTo>
                <a:lnTo>
                  <a:pt x="1143394" y="0"/>
                </a:lnTo>
                <a:lnTo>
                  <a:pt x="1143394" y="711584"/>
                </a:lnTo>
                <a:lnTo>
                  <a:pt x="0" y="711584"/>
                </a:lnTo>
                <a:lnTo>
                  <a:pt x="0" y="0"/>
                </a:lnTo>
                <a:close/>
              </a:path>
            </a:pathLst>
          </a:custGeom>
          <a:blipFill>
            <a:blip r:embed="rId3"/>
            <a:stretch>
              <a:fillRect t="-3420" b="-3420"/>
            </a:stretch>
          </a:blipFill>
        </p:spPr>
        <p:txBody>
          <a:bodyPr/>
          <a:lstStyle/>
          <a:p>
            <a:endParaRPr lang="en-US" dirty="0"/>
          </a:p>
        </p:txBody>
      </p:sp>
      <p:sp>
        <p:nvSpPr>
          <p:cNvPr id="6" name="TextBox 6"/>
          <p:cNvSpPr txBox="1"/>
          <p:nvPr/>
        </p:nvSpPr>
        <p:spPr>
          <a:xfrm>
            <a:off x="1028700" y="981075"/>
            <a:ext cx="12672048" cy="7423785"/>
          </a:xfrm>
          <a:prstGeom prst="rect">
            <a:avLst/>
          </a:prstGeom>
        </p:spPr>
        <p:txBody>
          <a:bodyPr lIns="0" tIns="0" rIns="0" bIns="0" rtlCol="0" anchor="t">
            <a:spAutoFit/>
          </a:bodyPr>
          <a:lstStyle/>
          <a:p>
            <a:pPr algn="l">
              <a:lnSpc>
                <a:spcPts val="2940"/>
              </a:lnSpc>
            </a:pPr>
            <a:endParaRPr dirty="0"/>
          </a:p>
          <a:p>
            <a:pPr algn="l">
              <a:lnSpc>
                <a:spcPts val="2940"/>
              </a:lnSpc>
            </a:pPr>
            <a:endParaRPr dirty="0"/>
          </a:p>
          <a:p>
            <a:pPr algn="l">
              <a:lnSpc>
                <a:spcPts val="2940"/>
              </a:lnSpc>
            </a:pPr>
            <a:r>
              <a:rPr lang="en-US" sz="2100" dirty="0">
                <a:solidFill>
                  <a:srgbClr val="1E1E1E"/>
                </a:solidFill>
                <a:latin typeface="League Spartan"/>
                <a:ea typeface="League Spartan"/>
                <a:cs typeface="League Spartan"/>
                <a:sym typeface="League Spartan"/>
              </a:rPr>
              <a:t>1. </a:t>
            </a:r>
            <a:r>
              <a:rPr lang="en-US" sz="2100" u="sng" dirty="0">
                <a:solidFill>
                  <a:srgbClr val="1E1E1E"/>
                </a:solidFill>
                <a:latin typeface="League Spartan"/>
                <a:ea typeface="League Spartan"/>
                <a:cs typeface="League Spartan"/>
                <a:sym typeface="League Spartan"/>
              </a:rPr>
              <a:t>Market Risks:</a:t>
            </a:r>
            <a:r>
              <a:rPr lang="en-US" sz="2100" dirty="0">
                <a:solidFill>
                  <a:srgbClr val="1E1E1E"/>
                </a:solidFill>
                <a:latin typeface="League Spartan"/>
                <a:ea typeface="League Spartan"/>
                <a:cs typeface="League Spartan"/>
                <a:sym typeface="League Spartan"/>
              </a:rPr>
              <a:t> Gaining consumer trust in new technology may be challenging, and privacy concerns around health data could deter potential users. Additionally, catering to different needs could complicate production and increase costs.</a:t>
            </a:r>
          </a:p>
          <a:p>
            <a:pPr algn="l">
              <a:lnSpc>
                <a:spcPts val="2940"/>
              </a:lnSpc>
            </a:pPr>
            <a:endParaRPr lang="en-US" sz="2100" dirty="0">
              <a:solidFill>
                <a:srgbClr val="1E1E1E"/>
              </a:solidFill>
              <a:latin typeface="League Spartan"/>
              <a:ea typeface="League Spartan"/>
              <a:cs typeface="League Spartan"/>
              <a:sym typeface="League Spartan"/>
            </a:endParaRPr>
          </a:p>
          <a:p>
            <a:pPr algn="l">
              <a:lnSpc>
                <a:spcPts val="2940"/>
              </a:lnSpc>
            </a:pPr>
            <a:r>
              <a:rPr lang="en-US" sz="2100" dirty="0">
                <a:solidFill>
                  <a:srgbClr val="1E1E1E"/>
                </a:solidFill>
                <a:latin typeface="League Spartan"/>
                <a:ea typeface="League Spartan"/>
                <a:cs typeface="League Spartan"/>
                <a:sym typeface="League Spartan"/>
              </a:rPr>
              <a:t>2. </a:t>
            </a:r>
            <a:r>
              <a:rPr lang="en-US" sz="2100" u="sng" dirty="0">
                <a:solidFill>
                  <a:srgbClr val="1E1E1E"/>
                </a:solidFill>
                <a:latin typeface="League Spartan"/>
                <a:ea typeface="League Spartan"/>
                <a:cs typeface="League Spartan"/>
                <a:sym typeface="League Spartan"/>
              </a:rPr>
              <a:t>Operational Risks:</a:t>
            </a:r>
            <a:r>
              <a:rPr lang="en-US" sz="2100" dirty="0">
                <a:solidFill>
                  <a:srgbClr val="1E1E1E"/>
                </a:solidFill>
                <a:latin typeface="League Spartan"/>
                <a:ea typeface="League Spartan"/>
                <a:cs typeface="League Spartan"/>
                <a:sym typeface="League Spartan"/>
              </a:rPr>
              <a:t> Securing a consistent supply of materials and integrating sensors into fabric could create manufacturing hurdles. High production costs may also make the product less affordable for the mass market.</a:t>
            </a:r>
          </a:p>
          <a:p>
            <a:pPr algn="l">
              <a:lnSpc>
                <a:spcPts val="2940"/>
              </a:lnSpc>
            </a:pPr>
            <a:endParaRPr lang="en-US" sz="2100" dirty="0">
              <a:solidFill>
                <a:srgbClr val="1E1E1E"/>
              </a:solidFill>
              <a:latin typeface="League Spartan"/>
              <a:ea typeface="League Spartan"/>
              <a:cs typeface="League Spartan"/>
              <a:sym typeface="League Spartan"/>
            </a:endParaRPr>
          </a:p>
          <a:p>
            <a:pPr algn="l">
              <a:lnSpc>
                <a:spcPts val="2940"/>
              </a:lnSpc>
            </a:pPr>
            <a:r>
              <a:rPr lang="en-US" sz="2100" dirty="0">
                <a:solidFill>
                  <a:srgbClr val="1E1E1E"/>
                </a:solidFill>
                <a:latin typeface="League Spartan"/>
                <a:ea typeface="League Spartan"/>
                <a:cs typeface="League Spartan"/>
                <a:sym typeface="League Spartan"/>
              </a:rPr>
              <a:t>3. </a:t>
            </a:r>
            <a:r>
              <a:rPr lang="en-US" sz="2100" u="sng" dirty="0">
                <a:solidFill>
                  <a:srgbClr val="1E1E1E"/>
                </a:solidFill>
                <a:latin typeface="League Spartan"/>
                <a:ea typeface="League Spartan"/>
                <a:cs typeface="League Spartan"/>
                <a:sym typeface="League Spartan"/>
              </a:rPr>
              <a:t>Regulatory and Ethical Risks:</a:t>
            </a:r>
            <a:r>
              <a:rPr lang="en-US" sz="2100" dirty="0">
                <a:solidFill>
                  <a:srgbClr val="1E1E1E"/>
                </a:solidFill>
                <a:latin typeface="League Spartan"/>
                <a:ea typeface="League Spartan"/>
                <a:cs typeface="League Spartan"/>
                <a:sym typeface="League Spartan"/>
              </a:rPr>
              <a:t> Compliance with varying regional health and safety standards can be complex, and the use of biometric data may raise privacy and consent concerns. Environmental impact from production could also damage the brand's image.</a:t>
            </a:r>
          </a:p>
          <a:p>
            <a:pPr algn="l">
              <a:lnSpc>
                <a:spcPts val="2940"/>
              </a:lnSpc>
            </a:pPr>
            <a:endParaRPr lang="en-US" sz="2100" dirty="0">
              <a:solidFill>
                <a:srgbClr val="1E1E1E"/>
              </a:solidFill>
              <a:latin typeface="League Spartan"/>
              <a:ea typeface="League Spartan"/>
              <a:cs typeface="League Spartan"/>
              <a:sym typeface="League Spartan"/>
            </a:endParaRPr>
          </a:p>
          <a:p>
            <a:pPr algn="l">
              <a:lnSpc>
                <a:spcPts val="2940"/>
              </a:lnSpc>
            </a:pPr>
            <a:r>
              <a:rPr lang="en-US" sz="2100" dirty="0">
                <a:solidFill>
                  <a:srgbClr val="1E1E1E"/>
                </a:solidFill>
                <a:latin typeface="League Spartan"/>
                <a:ea typeface="League Spartan"/>
                <a:cs typeface="League Spartan"/>
                <a:sym typeface="League Spartan"/>
              </a:rPr>
              <a:t>4. </a:t>
            </a:r>
            <a:r>
              <a:rPr lang="en-US" sz="2100" u="sng" dirty="0">
                <a:solidFill>
                  <a:srgbClr val="1E1E1E"/>
                </a:solidFill>
                <a:latin typeface="League Spartan"/>
                <a:ea typeface="League Spartan"/>
                <a:cs typeface="League Spartan"/>
                <a:sym typeface="League Spartan"/>
              </a:rPr>
              <a:t>Uncertainties in Product Development:</a:t>
            </a:r>
            <a:r>
              <a:rPr lang="en-US" sz="2100" dirty="0">
                <a:solidFill>
                  <a:srgbClr val="1E1E1E"/>
                </a:solidFill>
                <a:latin typeface="League Spartan"/>
                <a:ea typeface="League Spartan"/>
                <a:cs typeface="League Spartan"/>
                <a:sym typeface="League Spartan"/>
              </a:rPr>
              <a:t> Consumer preferences may shift quickly, making it difficult to predict long-term market appeal. The durability and real-world effectiveness of adaptive fabrics are still uncertain, as is their actual performance.</a:t>
            </a:r>
          </a:p>
          <a:p>
            <a:pPr algn="l">
              <a:lnSpc>
                <a:spcPts val="2940"/>
              </a:lnSpc>
            </a:pPr>
            <a:endParaRPr lang="en-US" sz="2100" dirty="0">
              <a:solidFill>
                <a:srgbClr val="1E1E1E"/>
              </a:solidFill>
              <a:latin typeface="League Spartan"/>
              <a:ea typeface="League Spartan"/>
              <a:cs typeface="League Spartan"/>
              <a:sym typeface="League Spartan"/>
            </a:endParaRPr>
          </a:p>
          <a:p>
            <a:pPr algn="l">
              <a:lnSpc>
                <a:spcPts val="2940"/>
              </a:lnSpc>
              <a:spcBef>
                <a:spcPct val="0"/>
              </a:spcBef>
            </a:pPr>
            <a:r>
              <a:rPr lang="en-US" sz="2100" dirty="0">
                <a:solidFill>
                  <a:srgbClr val="1E1E1E"/>
                </a:solidFill>
                <a:latin typeface="League Spartan"/>
                <a:ea typeface="League Spartan"/>
                <a:cs typeface="League Spartan"/>
                <a:sym typeface="League Spartan"/>
              </a:rPr>
              <a:t>5. </a:t>
            </a:r>
            <a:r>
              <a:rPr lang="en-US" sz="2100" u="sng" dirty="0">
                <a:solidFill>
                  <a:srgbClr val="1E1E1E"/>
                </a:solidFill>
                <a:latin typeface="League Spartan"/>
                <a:ea typeface="League Spartan"/>
                <a:cs typeface="League Spartan"/>
                <a:sym typeface="League Spartan"/>
              </a:rPr>
              <a:t>Financial Risks:</a:t>
            </a:r>
            <a:r>
              <a:rPr lang="en-US" sz="2100" dirty="0">
                <a:solidFill>
                  <a:srgbClr val="1E1E1E"/>
                </a:solidFill>
                <a:latin typeface="League Spartan"/>
                <a:ea typeface="League Spartan"/>
                <a:cs typeface="League Spartan"/>
                <a:sym typeface="League Spartan"/>
              </a:rPr>
              <a:t> Significant investment in R&amp;D may not lead to immediate returns, and the risk of competitors quickly developing similar technologies could impact profitability.</a:t>
            </a:r>
          </a:p>
        </p:txBody>
      </p:sp>
      <p:sp>
        <p:nvSpPr>
          <p:cNvPr id="7" name="Freeform 7"/>
          <p:cNvSpPr/>
          <p:nvPr/>
        </p:nvSpPr>
        <p:spPr>
          <a:xfrm>
            <a:off x="13582522" y="3167743"/>
            <a:ext cx="3951514" cy="3951514"/>
          </a:xfrm>
          <a:custGeom>
            <a:avLst/>
            <a:gdLst/>
            <a:ahLst/>
            <a:cxnLst/>
            <a:rect l="l" t="t" r="r" b="b"/>
            <a:pathLst>
              <a:path w="3951514" h="3951514">
                <a:moveTo>
                  <a:pt x="0" y="0"/>
                </a:moveTo>
                <a:lnTo>
                  <a:pt x="3951515" y="0"/>
                </a:lnTo>
                <a:lnTo>
                  <a:pt x="3951515" y="3951514"/>
                </a:lnTo>
                <a:lnTo>
                  <a:pt x="0" y="3951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8" name="TextBox 8"/>
          <p:cNvSpPr txBox="1"/>
          <p:nvPr/>
        </p:nvSpPr>
        <p:spPr>
          <a:xfrm>
            <a:off x="6673972" y="609982"/>
            <a:ext cx="4978152" cy="446276"/>
          </a:xfrm>
          <a:prstGeom prst="rect">
            <a:avLst/>
          </a:prstGeom>
        </p:spPr>
        <p:txBody>
          <a:bodyPr wrap="square" lIns="0" tIns="0" rIns="0" bIns="0" rtlCol="0" anchor="t">
            <a:spAutoFit/>
          </a:bodyPr>
          <a:lstStyle/>
          <a:p>
            <a:pPr algn="ctr">
              <a:lnSpc>
                <a:spcPts val="3640"/>
              </a:lnSpc>
              <a:spcBef>
                <a:spcPct val="0"/>
              </a:spcBef>
            </a:pPr>
            <a:r>
              <a:rPr lang="en-US" sz="2600" dirty="0">
                <a:solidFill>
                  <a:srgbClr val="1E1E1E"/>
                </a:solidFill>
                <a:latin typeface="League Spartan"/>
                <a:ea typeface="League Spartan"/>
                <a:cs typeface="League Spartan"/>
                <a:sym typeface="League Spartan"/>
              </a:rPr>
              <a:t>RISKS AND UNCERTAINITIES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1E1E1E"/>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495300"/>
            <a:ext cx="18745200" cy="108204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solidFill>
          </p:spPr>
          <p:txBody>
            <a:bodyPr/>
            <a:lstStyle/>
            <a:p>
              <a:endParaRPr lang="en-US" dirty="0"/>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640"/>
                </a:lnSpc>
              </a:pPr>
              <a:endParaRPr dirty="0"/>
            </a:p>
          </p:txBody>
        </p:sp>
      </p:grpSp>
      <p:sp>
        <p:nvSpPr>
          <p:cNvPr id="5" name="TextBox 5"/>
          <p:cNvSpPr txBox="1"/>
          <p:nvPr/>
        </p:nvSpPr>
        <p:spPr>
          <a:xfrm>
            <a:off x="2287517" y="1143812"/>
            <a:ext cx="10747772" cy="8913337"/>
          </a:xfrm>
          <a:prstGeom prst="rect">
            <a:avLst/>
          </a:prstGeom>
        </p:spPr>
        <p:txBody>
          <a:bodyPr lIns="0" tIns="0" rIns="0" bIns="0" rtlCol="0" anchor="t">
            <a:spAutoFit/>
          </a:bodyPr>
          <a:lstStyle/>
          <a:p>
            <a:pPr algn="l">
              <a:lnSpc>
                <a:spcPts val="2940"/>
              </a:lnSpc>
            </a:pPr>
            <a:r>
              <a:rPr lang="en-US" sz="2100" dirty="0">
                <a:solidFill>
                  <a:srgbClr val="FAF6F6"/>
                </a:solidFill>
                <a:latin typeface="League Spartan"/>
                <a:ea typeface="League Spartan"/>
                <a:cs typeface="League Spartan"/>
                <a:sym typeface="League Spartan"/>
              </a:rPr>
              <a:t>Customer Satisfaction:</a:t>
            </a:r>
          </a:p>
          <a:p>
            <a:pPr algn="l">
              <a:lnSpc>
                <a:spcPts val="2940"/>
              </a:lnSpc>
            </a:pPr>
            <a:endParaRPr lang="en-US" sz="2100" dirty="0">
              <a:solidFill>
                <a:srgbClr val="FAF6F6"/>
              </a:solidFill>
              <a:latin typeface="League Spartan"/>
              <a:ea typeface="League Spartan"/>
              <a:cs typeface="League Spartan"/>
              <a:sym typeface="League Spartan"/>
            </a:endParaRPr>
          </a:p>
          <a:p>
            <a:pPr marL="453390" lvl="1" indent="-226695" algn="l">
              <a:lnSpc>
                <a:spcPts val="2940"/>
              </a:lnSpc>
              <a:buFont typeface="Arial"/>
              <a:buChar char="•"/>
            </a:pPr>
            <a:r>
              <a:rPr lang="en-US" sz="2100" dirty="0">
                <a:solidFill>
                  <a:srgbClr val="FAF6F6"/>
                </a:solidFill>
                <a:latin typeface="League Spartan"/>
                <a:ea typeface="League Spartan"/>
                <a:cs typeface="League Spartan"/>
                <a:sym typeface="League Spartan"/>
              </a:rPr>
              <a:t>Conduct surveys and analyze customer feedback on adaptive products</a:t>
            </a:r>
          </a:p>
          <a:p>
            <a:pPr algn="l">
              <a:lnSpc>
                <a:spcPts val="2940"/>
              </a:lnSpc>
            </a:pPr>
            <a:r>
              <a:rPr lang="en-US" sz="2100" dirty="0">
                <a:solidFill>
                  <a:srgbClr val="FAF6F6"/>
                </a:solidFill>
                <a:latin typeface="League Spartan"/>
                <a:ea typeface="League Spartan"/>
                <a:cs typeface="League Spartan"/>
                <a:sym typeface="League Spartan"/>
              </a:rPr>
              <a:t>         - Customer Information Gathered on Point of Sale</a:t>
            </a:r>
          </a:p>
          <a:p>
            <a:pPr algn="l">
              <a:lnSpc>
                <a:spcPts val="2940"/>
              </a:lnSpc>
            </a:pPr>
            <a:r>
              <a:rPr lang="en-US" sz="2100" dirty="0">
                <a:solidFill>
                  <a:srgbClr val="FAF6F6"/>
                </a:solidFill>
                <a:latin typeface="League Spartan"/>
                <a:ea typeface="League Spartan"/>
                <a:cs typeface="League Spartan"/>
                <a:sym typeface="League Spartan"/>
              </a:rPr>
              <a:t>          - Survey</a:t>
            </a:r>
          </a:p>
          <a:p>
            <a:pPr algn="l">
              <a:lnSpc>
                <a:spcPts val="2940"/>
              </a:lnSpc>
            </a:pPr>
            <a:r>
              <a:rPr lang="en-US" sz="2100" dirty="0">
                <a:solidFill>
                  <a:srgbClr val="FAF6F6"/>
                </a:solidFill>
                <a:latin typeface="League Spartan"/>
                <a:ea typeface="League Spartan"/>
                <a:cs typeface="League Spartan"/>
                <a:sym typeface="League Spartan"/>
              </a:rPr>
              <a:t>                                  Questions : 5-point Likert Scale </a:t>
            </a:r>
          </a:p>
          <a:p>
            <a:pPr algn="l">
              <a:lnSpc>
                <a:spcPts val="2940"/>
              </a:lnSpc>
            </a:pPr>
            <a:r>
              <a:rPr lang="en-US" sz="2100" dirty="0">
                <a:solidFill>
                  <a:srgbClr val="FAF6F6"/>
                </a:solidFill>
                <a:latin typeface="League Spartan"/>
                <a:ea typeface="League Spartan"/>
                <a:cs typeface="League Spartan"/>
                <a:sym typeface="League Spartan"/>
              </a:rPr>
              <a:t>                                - Do you prefer the adaptive fabric product line?</a:t>
            </a:r>
          </a:p>
          <a:p>
            <a:pPr algn="l">
              <a:lnSpc>
                <a:spcPts val="2940"/>
              </a:lnSpc>
            </a:pPr>
            <a:r>
              <a:rPr lang="en-US" sz="2100" dirty="0">
                <a:solidFill>
                  <a:srgbClr val="FAF6F6"/>
                </a:solidFill>
                <a:latin typeface="League Spartan"/>
                <a:ea typeface="League Spartan"/>
                <a:cs typeface="League Spartan"/>
                <a:sym typeface="League Spartan"/>
              </a:rPr>
              <a:t>                                - Would you suggest it to other people?   </a:t>
            </a:r>
          </a:p>
          <a:p>
            <a:pPr algn="l">
              <a:lnSpc>
                <a:spcPts val="2940"/>
              </a:lnSpc>
            </a:pPr>
            <a:r>
              <a:rPr lang="en-US" sz="2100" dirty="0">
                <a:solidFill>
                  <a:srgbClr val="FAF6F6"/>
                </a:solidFill>
                <a:latin typeface="League Spartan"/>
                <a:ea typeface="League Spartan"/>
                <a:cs typeface="League Spartan"/>
                <a:sym typeface="League Spartan"/>
              </a:rPr>
              <a:t>                        </a:t>
            </a:r>
          </a:p>
          <a:p>
            <a:pPr marL="453390" lvl="1" indent="-226695" algn="l">
              <a:lnSpc>
                <a:spcPts val="2940"/>
              </a:lnSpc>
              <a:buFont typeface="Arial"/>
              <a:buChar char="•"/>
            </a:pPr>
            <a:r>
              <a:rPr lang="en-US" sz="2100" dirty="0">
                <a:solidFill>
                  <a:srgbClr val="FAF6F6"/>
                </a:solidFill>
                <a:latin typeface="League Spartan"/>
                <a:ea typeface="League Spartan"/>
                <a:cs typeface="League Spartan"/>
                <a:sym typeface="League Spartan"/>
              </a:rPr>
              <a:t>Track Net Promoter Scores (NPS) to measure loyalty</a:t>
            </a:r>
          </a:p>
          <a:p>
            <a:pPr algn="l">
              <a:lnSpc>
                <a:spcPts val="2940"/>
              </a:lnSpc>
            </a:pPr>
            <a:r>
              <a:rPr lang="en-US" sz="2100" dirty="0">
                <a:solidFill>
                  <a:srgbClr val="FAF6F6"/>
                </a:solidFill>
                <a:latin typeface="League Spartan"/>
                <a:ea typeface="League Spartan"/>
                <a:cs typeface="League Spartan"/>
                <a:sym typeface="League Spartan"/>
              </a:rPr>
              <a:t>          </a:t>
            </a:r>
          </a:p>
          <a:p>
            <a:pPr algn="l">
              <a:lnSpc>
                <a:spcPts val="2940"/>
              </a:lnSpc>
            </a:pPr>
            <a:r>
              <a:rPr lang="en-US" sz="2100" dirty="0">
                <a:solidFill>
                  <a:srgbClr val="FAF6F6"/>
                </a:solidFill>
                <a:latin typeface="League Spartan"/>
                <a:ea typeface="League Spartan"/>
                <a:cs typeface="League Spartan"/>
                <a:sym typeface="League Spartan"/>
              </a:rPr>
              <a:t>         -Customers likely to promote the product</a:t>
            </a:r>
          </a:p>
          <a:p>
            <a:pPr algn="l">
              <a:lnSpc>
                <a:spcPts val="2940"/>
              </a:lnSpc>
            </a:pPr>
            <a:endParaRPr lang="en-US" sz="2100" dirty="0">
              <a:solidFill>
                <a:srgbClr val="FAF6F6"/>
              </a:solidFill>
              <a:latin typeface="League Spartan"/>
              <a:ea typeface="League Spartan"/>
              <a:cs typeface="League Spartan"/>
              <a:sym typeface="League Spartan"/>
            </a:endParaRPr>
          </a:p>
          <a:p>
            <a:pPr algn="l">
              <a:lnSpc>
                <a:spcPts val="2940"/>
              </a:lnSpc>
            </a:pPr>
            <a:r>
              <a:rPr lang="en-US" sz="2100" dirty="0">
                <a:solidFill>
                  <a:srgbClr val="FAF6F6"/>
                </a:solidFill>
                <a:latin typeface="League Spartan"/>
                <a:ea typeface="League Spartan"/>
                <a:cs typeface="League Spartan"/>
                <a:sym typeface="League Spartan"/>
              </a:rPr>
              <a:t>Adoption Rate: </a:t>
            </a:r>
          </a:p>
          <a:p>
            <a:pPr algn="l">
              <a:lnSpc>
                <a:spcPts val="2940"/>
              </a:lnSpc>
            </a:pPr>
            <a:endParaRPr lang="en-US" sz="2100" dirty="0">
              <a:solidFill>
                <a:srgbClr val="FAF6F6"/>
              </a:solidFill>
              <a:latin typeface="League Spartan"/>
              <a:ea typeface="League Spartan"/>
              <a:cs typeface="League Spartan"/>
              <a:sym typeface="League Spartan"/>
            </a:endParaRPr>
          </a:p>
          <a:p>
            <a:pPr algn="l">
              <a:lnSpc>
                <a:spcPts val="2940"/>
              </a:lnSpc>
            </a:pPr>
            <a:endParaRPr lang="en-US" sz="2100" dirty="0">
              <a:solidFill>
                <a:srgbClr val="FAF6F6"/>
              </a:solidFill>
              <a:latin typeface="League Spartan"/>
              <a:ea typeface="League Spartan"/>
              <a:cs typeface="League Spartan"/>
              <a:sym typeface="League Spartan"/>
            </a:endParaRPr>
          </a:p>
          <a:p>
            <a:pPr algn="l">
              <a:lnSpc>
                <a:spcPts val="2940"/>
              </a:lnSpc>
            </a:pPr>
            <a:endParaRPr lang="en-US" sz="2100" dirty="0">
              <a:solidFill>
                <a:srgbClr val="FAF6F6"/>
              </a:solidFill>
              <a:latin typeface="League Spartan"/>
              <a:ea typeface="League Spartan"/>
              <a:cs typeface="League Spartan"/>
              <a:sym typeface="League Spartan"/>
            </a:endParaRPr>
          </a:p>
          <a:p>
            <a:pPr marL="453390" lvl="1" indent="-226695" algn="l">
              <a:lnSpc>
                <a:spcPts val="2940"/>
              </a:lnSpc>
              <a:buFont typeface="Arial"/>
              <a:buChar char="•"/>
            </a:pPr>
            <a:r>
              <a:rPr lang="en-US" sz="2100" dirty="0">
                <a:solidFill>
                  <a:srgbClr val="FAF6F6"/>
                </a:solidFill>
                <a:latin typeface="League Spartan"/>
                <a:ea typeface="League Spartan"/>
                <a:cs typeface="League Spartan"/>
                <a:sym typeface="League Spartan"/>
              </a:rPr>
              <a:t>Understanding the target audience</a:t>
            </a:r>
          </a:p>
          <a:p>
            <a:pPr marL="453390" lvl="1" indent="-226695" algn="l">
              <a:lnSpc>
                <a:spcPts val="2940"/>
              </a:lnSpc>
              <a:buFont typeface="Arial"/>
              <a:buChar char="•"/>
            </a:pPr>
            <a:r>
              <a:rPr lang="en-US" sz="2100" dirty="0">
                <a:solidFill>
                  <a:srgbClr val="FAF6F6"/>
                </a:solidFill>
                <a:latin typeface="League Spartan"/>
                <a:ea typeface="League Spartan"/>
                <a:cs typeface="League Spartan"/>
                <a:sym typeface="League Spartan"/>
              </a:rPr>
              <a:t>Measure the percentage of customers purchasing adaptive fabric products</a:t>
            </a:r>
          </a:p>
          <a:p>
            <a:pPr algn="l">
              <a:lnSpc>
                <a:spcPts val="2940"/>
              </a:lnSpc>
            </a:pPr>
            <a:endParaRPr lang="en-US" sz="2100" dirty="0">
              <a:solidFill>
                <a:srgbClr val="FAF6F6"/>
              </a:solidFill>
              <a:latin typeface="League Spartan"/>
              <a:ea typeface="League Spartan"/>
              <a:cs typeface="League Spartan"/>
              <a:sym typeface="League Spartan"/>
            </a:endParaRPr>
          </a:p>
          <a:p>
            <a:pPr algn="l">
              <a:lnSpc>
                <a:spcPts val="2940"/>
              </a:lnSpc>
            </a:pPr>
            <a:r>
              <a:rPr lang="en-US" sz="2100" dirty="0">
                <a:solidFill>
                  <a:srgbClr val="FAF6F6"/>
                </a:solidFill>
                <a:latin typeface="League Spartan"/>
                <a:ea typeface="League Spartan"/>
                <a:cs typeface="League Spartan"/>
                <a:sym typeface="League Spartan"/>
              </a:rPr>
              <a:t> </a:t>
            </a:r>
          </a:p>
          <a:p>
            <a:pPr algn="ctr">
              <a:lnSpc>
                <a:spcPts val="2940"/>
              </a:lnSpc>
            </a:pPr>
            <a:endParaRPr lang="en-US" sz="2100" dirty="0">
              <a:solidFill>
                <a:srgbClr val="FAF6F6"/>
              </a:solidFill>
              <a:latin typeface="League Spartan"/>
              <a:ea typeface="League Spartan"/>
              <a:cs typeface="League Spartan"/>
              <a:sym typeface="League Spartan"/>
            </a:endParaRPr>
          </a:p>
          <a:p>
            <a:pPr algn="ctr">
              <a:lnSpc>
                <a:spcPts val="2940"/>
              </a:lnSpc>
              <a:spcBef>
                <a:spcPct val="0"/>
              </a:spcBef>
            </a:pPr>
            <a:endParaRPr lang="en-US" sz="2100" dirty="0">
              <a:solidFill>
                <a:srgbClr val="FAF6F6"/>
              </a:solidFill>
              <a:latin typeface="League Spartan"/>
              <a:ea typeface="League Spartan"/>
              <a:cs typeface="League Spartan"/>
              <a:sym typeface="League Spartan"/>
            </a:endParaRPr>
          </a:p>
        </p:txBody>
      </p:sp>
      <p:sp>
        <p:nvSpPr>
          <p:cNvPr id="6" name="Freeform 6"/>
          <p:cNvSpPr/>
          <p:nvPr/>
        </p:nvSpPr>
        <p:spPr>
          <a:xfrm>
            <a:off x="13662189" y="1191437"/>
            <a:ext cx="2395669" cy="2160458"/>
          </a:xfrm>
          <a:custGeom>
            <a:avLst/>
            <a:gdLst/>
            <a:ahLst/>
            <a:cxnLst/>
            <a:rect l="l" t="t" r="r" b="b"/>
            <a:pathLst>
              <a:path w="2395669" h="2160458">
                <a:moveTo>
                  <a:pt x="0" y="0"/>
                </a:moveTo>
                <a:lnTo>
                  <a:pt x="2395669" y="0"/>
                </a:lnTo>
                <a:lnTo>
                  <a:pt x="2395669" y="2160458"/>
                </a:lnTo>
                <a:lnTo>
                  <a:pt x="0" y="21604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Freeform 7"/>
          <p:cNvSpPr/>
          <p:nvPr/>
        </p:nvSpPr>
        <p:spPr>
          <a:xfrm>
            <a:off x="2136555" y="6324529"/>
            <a:ext cx="11294623" cy="1123186"/>
          </a:xfrm>
          <a:custGeom>
            <a:avLst/>
            <a:gdLst/>
            <a:ahLst/>
            <a:cxnLst/>
            <a:rect l="l" t="t" r="r" b="b"/>
            <a:pathLst>
              <a:path w="11294623" h="1123186">
                <a:moveTo>
                  <a:pt x="0" y="0"/>
                </a:moveTo>
                <a:lnTo>
                  <a:pt x="11294624" y="0"/>
                </a:lnTo>
                <a:lnTo>
                  <a:pt x="11294624" y="1123185"/>
                </a:lnTo>
                <a:lnTo>
                  <a:pt x="0" y="1123185"/>
                </a:lnTo>
                <a:lnTo>
                  <a:pt x="0" y="0"/>
                </a:lnTo>
                <a:close/>
              </a:path>
            </a:pathLst>
          </a:custGeom>
          <a:blipFill>
            <a:blip r:embed="rId5"/>
            <a:stretch>
              <a:fillRect t="-3196" b="-3196"/>
            </a:stretch>
          </a:blipFill>
          <a:ln cap="sq">
            <a:noFill/>
            <a:prstDash val="solid"/>
            <a:miter/>
          </a:ln>
        </p:spPr>
        <p:txBody>
          <a:bodyPr/>
          <a:lstStyle/>
          <a:p>
            <a:endParaRPr lang="en-US" dirty="0"/>
          </a:p>
        </p:txBody>
      </p:sp>
      <p:sp>
        <p:nvSpPr>
          <p:cNvPr id="8" name="Freeform 8"/>
          <p:cNvSpPr/>
          <p:nvPr/>
        </p:nvSpPr>
        <p:spPr>
          <a:xfrm>
            <a:off x="13802042" y="4095067"/>
            <a:ext cx="2115962" cy="2229461"/>
          </a:xfrm>
          <a:custGeom>
            <a:avLst/>
            <a:gdLst/>
            <a:ahLst/>
            <a:cxnLst/>
            <a:rect l="l" t="t" r="r" b="b"/>
            <a:pathLst>
              <a:path w="2115962" h="2229461">
                <a:moveTo>
                  <a:pt x="0" y="0"/>
                </a:moveTo>
                <a:lnTo>
                  <a:pt x="2115962" y="0"/>
                </a:lnTo>
                <a:lnTo>
                  <a:pt x="2115962" y="2229462"/>
                </a:lnTo>
                <a:lnTo>
                  <a:pt x="0" y="22294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p:cNvSpPr/>
          <p:nvPr/>
        </p:nvSpPr>
        <p:spPr>
          <a:xfrm>
            <a:off x="13802042" y="7244597"/>
            <a:ext cx="2284065" cy="2164515"/>
          </a:xfrm>
          <a:custGeom>
            <a:avLst/>
            <a:gdLst/>
            <a:ahLst/>
            <a:cxnLst/>
            <a:rect l="l" t="t" r="r" b="b"/>
            <a:pathLst>
              <a:path w="2284065" h="2164515">
                <a:moveTo>
                  <a:pt x="0" y="0"/>
                </a:moveTo>
                <a:lnTo>
                  <a:pt x="2284066" y="0"/>
                </a:lnTo>
                <a:lnTo>
                  <a:pt x="2284066" y="2164515"/>
                </a:lnTo>
                <a:lnTo>
                  <a:pt x="0" y="2164515"/>
                </a:lnTo>
                <a:lnTo>
                  <a:pt x="0" y="0"/>
                </a:lnTo>
                <a:close/>
              </a:path>
            </a:pathLst>
          </a:custGeom>
          <a:blipFill>
            <a:blip r:embed="rId8"/>
            <a:stretch>
              <a:fillRect t="-6158"/>
            </a:stretch>
          </a:blipFill>
        </p:spPr>
        <p:txBody>
          <a:bodyPr/>
          <a:lstStyle/>
          <a:p>
            <a:endParaRPr lang="en-US" dirty="0"/>
          </a:p>
        </p:txBody>
      </p:sp>
      <p:sp>
        <p:nvSpPr>
          <p:cNvPr id="10" name="TextBox 10"/>
          <p:cNvSpPr txBox="1"/>
          <p:nvPr/>
        </p:nvSpPr>
        <p:spPr>
          <a:xfrm>
            <a:off x="2014089" y="490846"/>
            <a:ext cx="14259818" cy="446276"/>
          </a:xfrm>
          <a:prstGeom prst="rect">
            <a:avLst/>
          </a:prstGeom>
        </p:spPr>
        <p:txBody>
          <a:bodyPr lIns="0" tIns="0" rIns="0" bIns="0" rtlCol="0" anchor="t">
            <a:spAutoFit/>
          </a:bodyPr>
          <a:lstStyle/>
          <a:p>
            <a:pPr algn="ctr">
              <a:lnSpc>
                <a:spcPts val="3640"/>
              </a:lnSpc>
              <a:spcBef>
                <a:spcPct val="0"/>
              </a:spcBef>
            </a:pPr>
            <a:r>
              <a:rPr lang="en-US" sz="2600" dirty="0">
                <a:solidFill>
                  <a:srgbClr val="FAF6F6"/>
                </a:solidFill>
                <a:latin typeface="League Spartan"/>
                <a:ea typeface="League Spartan"/>
                <a:cs typeface="League Spartan"/>
                <a:sym typeface="League Spartan"/>
              </a:rPr>
              <a:t>CUSTOMER ACCEPTABILITY TOWARDS ADAPTIVE FABRIC</a:t>
            </a:r>
          </a:p>
        </p:txBody>
      </p:sp>
      <p:sp>
        <p:nvSpPr>
          <p:cNvPr id="11" name="Freeform 11"/>
          <p:cNvSpPr/>
          <p:nvPr/>
        </p:nvSpPr>
        <p:spPr>
          <a:xfrm>
            <a:off x="16684758" y="474804"/>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9"/>
            <a:stretch>
              <a:fillRect l="-26956" t="-10344" r="-31375" b="-52045"/>
            </a:stretch>
          </a:blipFill>
        </p:spPr>
        <p:txBody>
          <a:bodyPr/>
          <a:lstStyle/>
          <a:p>
            <a:endParaRPr lang="en-US" dirty="0"/>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AF6F6"/>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90600"/>
            <a:ext cx="17725567" cy="6047207"/>
          </a:xfrm>
          <a:prstGeom prst="rect">
            <a:avLst/>
          </a:prstGeom>
        </p:spPr>
        <p:txBody>
          <a:bodyPr lIns="0" tIns="0" rIns="0" bIns="0" rtlCol="0" anchor="t">
            <a:spAutoFit/>
          </a:bodyPr>
          <a:lstStyle/>
          <a:p>
            <a:pPr algn="ctr">
              <a:lnSpc>
                <a:spcPts val="2689"/>
              </a:lnSpc>
            </a:pPr>
            <a:endParaRPr dirty="0"/>
          </a:p>
          <a:p>
            <a:pPr algn="l">
              <a:lnSpc>
                <a:spcPts val="2940"/>
              </a:lnSpc>
            </a:pPr>
            <a:endParaRPr dirty="0"/>
          </a:p>
          <a:p>
            <a:pPr algn="l">
              <a:lnSpc>
                <a:spcPts val="2940"/>
              </a:lnSpc>
            </a:pPr>
            <a:r>
              <a:rPr lang="en-US" sz="2100" dirty="0">
                <a:solidFill>
                  <a:srgbClr val="000000"/>
                </a:solidFill>
                <a:latin typeface="League Spartan"/>
                <a:ea typeface="League Spartan"/>
                <a:cs typeface="League Spartan"/>
                <a:sym typeface="League Spartan"/>
              </a:rPr>
              <a:t>1. Revenue Growth </a:t>
            </a:r>
          </a:p>
          <a:p>
            <a:pPr algn="l">
              <a:lnSpc>
                <a:spcPts val="2940"/>
              </a:lnSpc>
            </a:pPr>
            <a:r>
              <a:rPr lang="en-US" sz="2100" dirty="0">
                <a:solidFill>
                  <a:srgbClr val="000000"/>
                </a:solidFill>
                <a:latin typeface="League Spartan"/>
                <a:ea typeface="League Spartan"/>
                <a:cs typeface="League Spartan"/>
                <a:sym typeface="League Spartan"/>
              </a:rPr>
              <a:t>Revenue generated by new product line and similar traditional line products.</a:t>
            </a:r>
          </a:p>
          <a:p>
            <a:pPr algn="l">
              <a:lnSpc>
                <a:spcPts val="2940"/>
              </a:lnSpc>
            </a:pPr>
            <a:r>
              <a:rPr lang="en-US" sz="2100" dirty="0">
                <a:solidFill>
                  <a:srgbClr val="000000"/>
                </a:solidFill>
                <a:latin typeface="League Spartan"/>
                <a:ea typeface="League Spartan"/>
                <a:cs typeface="League Spartan"/>
                <a:sym typeface="League Spartan"/>
              </a:rPr>
              <a:t>Does introduction of new product improve the year-on-year growth rate.</a:t>
            </a:r>
          </a:p>
          <a:p>
            <a:pPr algn="l">
              <a:lnSpc>
                <a:spcPts val="2940"/>
              </a:lnSpc>
            </a:pPr>
            <a:endParaRPr lang="en-US" sz="2100" dirty="0">
              <a:solidFill>
                <a:srgbClr val="000000"/>
              </a:solidFill>
              <a:latin typeface="League Spartan"/>
              <a:ea typeface="League Spartan"/>
              <a:cs typeface="League Spartan"/>
              <a:sym typeface="League Spartan"/>
            </a:endParaRPr>
          </a:p>
          <a:p>
            <a:pPr algn="l">
              <a:lnSpc>
                <a:spcPts val="2940"/>
              </a:lnSpc>
            </a:pPr>
            <a:r>
              <a:rPr lang="en-US" sz="2100" dirty="0">
                <a:solidFill>
                  <a:srgbClr val="000000"/>
                </a:solidFill>
                <a:latin typeface="League Spartan"/>
                <a:ea typeface="League Spartan"/>
                <a:cs typeface="League Spartan"/>
                <a:sym typeface="League Spartan"/>
              </a:rPr>
              <a:t>2. Operational Efficiency </a:t>
            </a:r>
          </a:p>
          <a:p>
            <a:pPr algn="l">
              <a:lnSpc>
                <a:spcPts val="2940"/>
              </a:lnSpc>
            </a:pPr>
            <a:r>
              <a:rPr lang="en-US" sz="2100" dirty="0">
                <a:solidFill>
                  <a:srgbClr val="000000"/>
                </a:solidFill>
                <a:latin typeface="League Spartan"/>
                <a:ea typeface="League Spartan"/>
                <a:cs typeface="League Spartan"/>
                <a:sym typeface="League Spartan"/>
              </a:rPr>
              <a:t>Predictive analytics would aid in reducing inventory cost, by predicting the demand of products</a:t>
            </a:r>
          </a:p>
          <a:p>
            <a:pPr algn="l">
              <a:lnSpc>
                <a:spcPts val="2940"/>
              </a:lnSpc>
            </a:pPr>
            <a:endParaRPr lang="en-US" sz="2100" dirty="0">
              <a:solidFill>
                <a:srgbClr val="000000"/>
              </a:solidFill>
              <a:latin typeface="League Spartan"/>
              <a:ea typeface="League Spartan"/>
              <a:cs typeface="League Spartan"/>
              <a:sym typeface="League Spartan"/>
            </a:endParaRPr>
          </a:p>
          <a:p>
            <a:pPr algn="l">
              <a:lnSpc>
                <a:spcPts val="2940"/>
              </a:lnSpc>
            </a:pPr>
            <a:r>
              <a:rPr lang="en-US" sz="2100" dirty="0">
                <a:solidFill>
                  <a:srgbClr val="000000"/>
                </a:solidFill>
                <a:latin typeface="League Spartan"/>
                <a:ea typeface="League Spartan"/>
                <a:cs typeface="League Spartan"/>
                <a:sym typeface="League Spartan"/>
              </a:rPr>
              <a:t>3. Optimize Resource Utilization</a:t>
            </a:r>
          </a:p>
          <a:p>
            <a:pPr algn="l">
              <a:lnSpc>
                <a:spcPts val="2940"/>
              </a:lnSpc>
            </a:pPr>
            <a:r>
              <a:rPr lang="en-US" sz="2100" dirty="0">
                <a:solidFill>
                  <a:srgbClr val="000000"/>
                </a:solidFill>
                <a:latin typeface="League Spartan"/>
                <a:ea typeface="League Spartan"/>
                <a:cs typeface="League Spartan"/>
                <a:sym typeface="League Spartan"/>
              </a:rPr>
              <a:t>Also focusing on sustainability, monitor efficient use of raw material and automation in manufacturing to improve </a:t>
            </a:r>
            <a:r>
              <a:rPr lang="en-US" sz="2100" dirty="0" err="1">
                <a:solidFill>
                  <a:srgbClr val="000000"/>
                </a:solidFill>
                <a:latin typeface="League Spartan"/>
                <a:ea typeface="League Spartan"/>
                <a:cs typeface="League Spartan"/>
                <a:sym typeface="League Spartan"/>
              </a:rPr>
              <a:t>labour</a:t>
            </a:r>
            <a:r>
              <a:rPr lang="en-US" sz="2100" dirty="0">
                <a:solidFill>
                  <a:srgbClr val="000000"/>
                </a:solidFill>
                <a:latin typeface="League Spartan"/>
                <a:ea typeface="League Spartan"/>
                <a:cs typeface="League Spartan"/>
                <a:sym typeface="League Spartan"/>
              </a:rPr>
              <a:t> efficiency</a:t>
            </a:r>
          </a:p>
          <a:p>
            <a:pPr algn="l">
              <a:lnSpc>
                <a:spcPts val="3640"/>
              </a:lnSpc>
            </a:pPr>
            <a:endParaRPr lang="en-US" sz="2100" dirty="0">
              <a:solidFill>
                <a:srgbClr val="000000"/>
              </a:solidFill>
              <a:latin typeface="League Spartan"/>
              <a:ea typeface="League Spartan"/>
              <a:cs typeface="League Spartan"/>
              <a:sym typeface="League Spartan"/>
            </a:endParaRPr>
          </a:p>
          <a:p>
            <a:pPr algn="l">
              <a:lnSpc>
                <a:spcPts val="3640"/>
              </a:lnSpc>
            </a:pPr>
            <a:endParaRPr lang="en-US" sz="2100" dirty="0">
              <a:solidFill>
                <a:srgbClr val="000000"/>
              </a:solidFill>
              <a:latin typeface="League Spartan"/>
              <a:ea typeface="League Spartan"/>
              <a:cs typeface="League Spartan"/>
              <a:sym typeface="League Spartan"/>
            </a:endParaRPr>
          </a:p>
          <a:p>
            <a:pPr algn="l">
              <a:lnSpc>
                <a:spcPts val="3109"/>
              </a:lnSpc>
            </a:pPr>
            <a:endParaRPr lang="en-US" sz="2100" dirty="0">
              <a:solidFill>
                <a:srgbClr val="000000"/>
              </a:solidFill>
              <a:latin typeface="League Spartan"/>
              <a:ea typeface="League Spartan"/>
              <a:cs typeface="League Spartan"/>
              <a:sym typeface="League Spartan"/>
            </a:endParaRPr>
          </a:p>
          <a:p>
            <a:pPr algn="ctr">
              <a:lnSpc>
                <a:spcPts val="2689"/>
              </a:lnSpc>
            </a:pPr>
            <a:endParaRPr lang="en-US" sz="2100" dirty="0">
              <a:solidFill>
                <a:srgbClr val="000000"/>
              </a:solidFill>
              <a:latin typeface="League Spartan"/>
              <a:ea typeface="League Spartan"/>
              <a:cs typeface="League Spartan"/>
              <a:sym typeface="League Spartan"/>
            </a:endParaRPr>
          </a:p>
        </p:txBody>
      </p:sp>
      <p:sp>
        <p:nvSpPr>
          <p:cNvPr id="3" name="Freeform 3"/>
          <p:cNvSpPr/>
          <p:nvPr/>
        </p:nvSpPr>
        <p:spPr>
          <a:xfrm>
            <a:off x="13277345" y="6047536"/>
            <a:ext cx="3615040" cy="3675179"/>
          </a:xfrm>
          <a:custGeom>
            <a:avLst/>
            <a:gdLst/>
            <a:ahLst/>
            <a:cxnLst/>
            <a:rect l="l" t="t" r="r" b="b"/>
            <a:pathLst>
              <a:path w="3615040" h="3675179">
                <a:moveTo>
                  <a:pt x="0" y="0"/>
                </a:moveTo>
                <a:lnTo>
                  <a:pt x="3615040" y="0"/>
                </a:lnTo>
                <a:lnTo>
                  <a:pt x="3615040" y="3675179"/>
                </a:lnTo>
                <a:lnTo>
                  <a:pt x="0" y="3675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5831113"/>
            <a:ext cx="6904245" cy="4108026"/>
          </a:xfrm>
          <a:custGeom>
            <a:avLst/>
            <a:gdLst/>
            <a:ahLst/>
            <a:cxnLst/>
            <a:rect l="l" t="t" r="r" b="b"/>
            <a:pathLst>
              <a:path w="6904245" h="4108026">
                <a:moveTo>
                  <a:pt x="0" y="0"/>
                </a:moveTo>
                <a:lnTo>
                  <a:pt x="6904245" y="0"/>
                </a:lnTo>
                <a:lnTo>
                  <a:pt x="6904245" y="4108025"/>
                </a:lnTo>
                <a:lnTo>
                  <a:pt x="0" y="410802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379262" y="477328"/>
            <a:ext cx="5529476" cy="907941"/>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latin typeface="League Spartan"/>
                <a:ea typeface="League Spartan"/>
                <a:cs typeface="League Spartan"/>
                <a:sym typeface="League Spartan"/>
              </a:rPr>
              <a:t>IS THE PRODUCT PROFITABLE?</a:t>
            </a:r>
          </a:p>
          <a:p>
            <a:pPr algn="ctr">
              <a:lnSpc>
                <a:spcPts val="3640"/>
              </a:lnSpc>
              <a:spcBef>
                <a:spcPct val="0"/>
              </a:spcBef>
            </a:pPr>
            <a:r>
              <a:rPr lang="en-US" sz="2600" b="1" dirty="0">
                <a:solidFill>
                  <a:srgbClr val="000000"/>
                </a:solidFill>
                <a:latin typeface="League Spartan"/>
                <a:ea typeface="League Spartan"/>
                <a:cs typeface="League Spartan"/>
                <a:sym typeface="League Spartan"/>
              </a:rPr>
              <a:t> </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7" name="Freeform 7"/>
          <p:cNvSpPr/>
          <p:nvPr/>
        </p:nvSpPr>
        <p:spPr>
          <a:xfrm>
            <a:off x="16687603" y="477328"/>
            <a:ext cx="1143394" cy="711584"/>
          </a:xfrm>
          <a:custGeom>
            <a:avLst/>
            <a:gdLst/>
            <a:ahLst/>
            <a:cxnLst/>
            <a:rect l="l" t="t" r="r" b="b"/>
            <a:pathLst>
              <a:path w="1143394" h="711584">
                <a:moveTo>
                  <a:pt x="0" y="0"/>
                </a:moveTo>
                <a:lnTo>
                  <a:pt x="1143394" y="0"/>
                </a:lnTo>
                <a:lnTo>
                  <a:pt x="1143394" y="711584"/>
                </a:lnTo>
                <a:lnTo>
                  <a:pt x="0" y="711584"/>
                </a:lnTo>
                <a:lnTo>
                  <a:pt x="0" y="0"/>
                </a:lnTo>
                <a:close/>
              </a:path>
            </a:pathLst>
          </a:custGeom>
          <a:blipFill>
            <a:blip r:embed="rId6"/>
            <a:stretch>
              <a:fillRect t="-3420" b="-3420"/>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395222" y="2067242"/>
            <a:ext cx="12999306" cy="5450851"/>
          </a:xfrm>
          <a:prstGeom prst="rect">
            <a:avLst/>
          </a:prstGeom>
        </p:spPr>
        <p:txBody>
          <a:bodyPr lIns="0" tIns="0" rIns="0" bIns="0" rtlCol="0" anchor="t">
            <a:spAutoFit/>
          </a:bodyPr>
          <a:lstStyle/>
          <a:p>
            <a:pPr marL="0" lvl="0" indent="0" algn="just">
              <a:lnSpc>
                <a:spcPts val="2520"/>
              </a:lnSpc>
            </a:pPr>
            <a:endParaRPr dirty="0"/>
          </a:p>
          <a:p>
            <a:pPr marL="0" lvl="0" indent="0" algn="just">
              <a:lnSpc>
                <a:spcPts val="2520"/>
              </a:lnSpc>
            </a:pPr>
            <a:r>
              <a:rPr lang="en-US" sz="2100" b="1" dirty="0">
                <a:solidFill>
                  <a:srgbClr val="FAF6F6"/>
                </a:solidFill>
                <a:latin typeface="League Spartan"/>
                <a:ea typeface="League Spartan"/>
                <a:cs typeface="League Spartan"/>
                <a:sym typeface="League Spartan"/>
              </a:rPr>
              <a:t>Vision:</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Under </a:t>
            </a:r>
            <a:r>
              <a:rPr lang="en-US" sz="2100" b="1" dirty="0" err="1">
                <a:solidFill>
                  <a:srgbClr val="FAF6F6"/>
                </a:solidFill>
                <a:latin typeface="League Spartan"/>
                <a:ea typeface="League Spartan"/>
                <a:cs typeface="League Spartan"/>
                <a:sym typeface="League Spartan"/>
              </a:rPr>
              <a:t>Armour</a:t>
            </a:r>
            <a:r>
              <a:rPr lang="en-US" sz="2100" b="1" dirty="0">
                <a:solidFill>
                  <a:srgbClr val="FAF6F6"/>
                </a:solidFill>
                <a:latin typeface="League Spartan"/>
                <a:ea typeface="League Spartan"/>
                <a:cs typeface="League Spartan"/>
                <a:sym typeface="League Spartan"/>
              </a:rPr>
              <a:t> leads the industry by integrating predictive analytics into adaptive fabric technology, redefining athletic performance and customer experience.</a:t>
            </a:r>
          </a:p>
          <a:p>
            <a:pPr marL="0" lvl="0" indent="0" algn="just">
              <a:lnSpc>
                <a:spcPts val="2520"/>
              </a:lnSpc>
            </a:pPr>
            <a:endParaRPr lang="en-US" sz="2100" b="1" dirty="0">
              <a:solidFill>
                <a:srgbClr val="FAF6F6"/>
              </a:solidFill>
              <a:latin typeface="League Spartan"/>
              <a:ea typeface="League Spartan"/>
              <a:cs typeface="League Spartan"/>
              <a:sym typeface="League Spartan"/>
            </a:endParaRPr>
          </a:p>
          <a:p>
            <a:pPr marL="0" lvl="0" indent="0" algn="just">
              <a:lnSpc>
                <a:spcPts val="2520"/>
              </a:lnSpc>
            </a:pPr>
            <a:r>
              <a:rPr lang="en-US" sz="2100" b="1" dirty="0">
                <a:solidFill>
                  <a:srgbClr val="FAF6F6"/>
                </a:solidFill>
                <a:latin typeface="League Spartan"/>
                <a:ea typeface="League Spartan"/>
                <a:cs typeface="League Spartan"/>
                <a:sym typeface="League Spartan"/>
              </a:rPr>
              <a:t>Strategic Goals:</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Expand adaptive fabrics to footwear, outerwear, and accessories.</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Strengthen partnerships with fitness platforms for real-time data insights.</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Drive R&amp;D to advance adaptive materials and biofeedback integration.</a:t>
            </a:r>
          </a:p>
          <a:p>
            <a:pPr marL="0" lvl="0" indent="0" algn="just">
              <a:lnSpc>
                <a:spcPts val="2520"/>
              </a:lnSpc>
            </a:pPr>
            <a:endParaRPr lang="en-US" sz="2100" b="1" dirty="0">
              <a:solidFill>
                <a:srgbClr val="FAF6F6"/>
              </a:solidFill>
              <a:latin typeface="League Spartan"/>
              <a:ea typeface="League Spartan"/>
              <a:cs typeface="League Spartan"/>
              <a:sym typeface="League Spartan"/>
            </a:endParaRPr>
          </a:p>
          <a:p>
            <a:pPr marL="0" lvl="0" indent="0" algn="just">
              <a:lnSpc>
                <a:spcPts val="2520"/>
              </a:lnSpc>
            </a:pPr>
            <a:r>
              <a:rPr lang="en-US" sz="2100" b="1" dirty="0">
                <a:solidFill>
                  <a:srgbClr val="FAF6F6"/>
                </a:solidFill>
                <a:latin typeface="League Spartan"/>
                <a:ea typeface="League Spartan"/>
                <a:cs typeface="League Spartan"/>
                <a:sym typeface="League Spartan"/>
              </a:rPr>
              <a:t>Customer Impact:</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Personalized athletic gear that adjusts in real-time to activity and environment, delivering unparalleled comfort and performance.</a:t>
            </a:r>
          </a:p>
          <a:p>
            <a:pPr marL="453390" lvl="1" indent="-226695" algn="just">
              <a:lnSpc>
                <a:spcPts val="2520"/>
              </a:lnSpc>
              <a:buFont typeface="Arial"/>
              <a:buChar char="•"/>
            </a:pPr>
            <a:r>
              <a:rPr lang="en-US" sz="2100" b="1" dirty="0">
                <a:solidFill>
                  <a:srgbClr val="FAF6F6"/>
                </a:solidFill>
                <a:latin typeface="League Spartan"/>
                <a:ea typeface="League Spartan"/>
                <a:cs typeface="League Spartan"/>
                <a:sym typeface="League Spartan"/>
              </a:rPr>
              <a:t>Solidify Under Armour as the go-to brand for data-driven, innovative sportswear.</a:t>
            </a:r>
          </a:p>
          <a:p>
            <a:pPr marL="0" lvl="0" indent="0" algn="just">
              <a:lnSpc>
                <a:spcPts val="2520"/>
              </a:lnSpc>
            </a:pPr>
            <a:endParaRPr lang="en-US" sz="2100" b="1" dirty="0">
              <a:solidFill>
                <a:srgbClr val="FAF6F6"/>
              </a:solidFill>
              <a:latin typeface="League Spartan"/>
              <a:ea typeface="League Spartan"/>
              <a:cs typeface="League Spartan"/>
              <a:sym typeface="League Spartan"/>
            </a:endParaRPr>
          </a:p>
          <a:p>
            <a:pPr marL="0" lvl="0" indent="0" algn="just">
              <a:lnSpc>
                <a:spcPts val="2520"/>
              </a:lnSpc>
            </a:pPr>
            <a:r>
              <a:rPr lang="en-US" sz="2100" b="1" dirty="0">
                <a:solidFill>
                  <a:srgbClr val="FAF6F6"/>
                </a:solidFill>
                <a:latin typeface="League Spartan"/>
                <a:ea typeface="League Spartan"/>
                <a:cs typeface="League Spartan"/>
                <a:sym typeface="League Spartan"/>
              </a:rPr>
              <a:t>By leveraging predictive analytics, Under Armour is not just enhancing athletic wear—it’s redefining the future of performance and innovation, starting with adaptive fabrics.</a:t>
            </a:r>
          </a:p>
        </p:txBody>
      </p:sp>
      <p:sp>
        <p:nvSpPr>
          <p:cNvPr id="6" name="Freeform 6"/>
          <p:cNvSpPr/>
          <p:nvPr/>
        </p:nvSpPr>
        <p:spPr>
          <a:xfrm>
            <a:off x="14822615" y="1841397"/>
            <a:ext cx="2045839" cy="2489406"/>
          </a:xfrm>
          <a:custGeom>
            <a:avLst/>
            <a:gdLst/>
            <a:ahLst/>
            <a:cxnLst/>
            <a:rect l="l" t="t" r="r" b="b"/>
            <a:pathLst>
              <a:path w="2045839" h="2489406">
                <a:moveTo>
                  <a:pt x="0" y="0"/>
                </a:moveTo>
                <a:lnTo>
                  <a:pt x="2045839" y="0"/>
                </a:lnTo>
                <a:lnTo>
                  <a:pt x="2045839" y="2489406"/>
                </a:lnTo>
                <a:lnTo>
                  <a:pt x="0" y="24894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Freeform 7"/>
          <p:cNvSpPr/>
          <p:nvPr/>
        </p:nvSpPr>
        <p:spPr>
          <a:xfrm>
            <a:off x="14822615" y="5143500"/>
            <a:ext cx="2045839" cy="3222968"/>
          </a:xfrm>
          <a:custGeom>
            <a:avLst/>
            <a:gdLst/>
            <a:ahLst/>
            <a:cxnLst/>
            <a:rect l="l" t="t" r="r" b="b"/>
            <a:pathLst>
              <a:path w="2045839" h="3222968">
                <a:moveTo>
                  <a:pt x="0" y="0"/>
                </a:moveTo>
                <a:lnTo>
                  <a:pt x="2045839" y="0"/>
                </a:lnTo>
                <a:lnTo>
                  <a:pt x="2045839" y="3222968"/>
                </a:lnTo>
                <a:lnTo>
                  <a:pt x="0" y="3222968"/>
                </a:lnTo>
                <a:lnTo>
                  <a:pt x="0" y="0"/>
                </a:lnTo>
                <a:close/>
              </a:path>
            </a:pathLst>
          </a:custGeom>
          <a:blipFill>
            <a:blip r:embed="rId5"/>
            <a:stretch>
              <a:fillRect/>
            </a:stretch>
          </a:blipFill>
        </p:spPr>
        <p:txBody>
          <a:bodyPr/>
          <a:lstStyle/>
          <a:p>
            <a:endParaRPr lang="en-US" dirty="0"/>
          </a:p>
        </p:txBody>
      </p:sp>
      <p:sp>
        <p:nvSpPr>
          <p:cNvPr id="8" name="TextBox 8"/>
          <p:cNvSpPr txBox="1"/>
          <p:nvPr/>
        </p:nvSpPr>
        <p:spPr>
          <a:xfrm>
            <a:off x="2644345" y="582424"/>
            <a:ext cx="12999306" cy="446276"/>
          </a:xfrm>
          <a:prstGeom prst="rect">
            <a:avLst/>
          </a:prstGeom>
        </p:spPr>
        <p:txBody>
          <a:bodyPr lIns="0" tIns="0" rIns="0" bIns="0" rtlCol="0" anchor="t">
            <a:spAutoFit/>
          </a:bodyPr>
          <a:lstStyle/>
          <a:p>
            <a:pPr algn="ctr">
              <a:lnSpc>
                <a:spcPts val="3640"/>
              </a:lnSpc>
              <a:spcBef>
                <a:spcPct val="0"/>
              </a:spcBef>
            </a:pPr>
            <a:r>
              <a:rPr lang="en-US" sz="2600" dirty="0">
                <a:solidFill>
                  <a:srgbClr val="FAF6F6"/>
                </a:solidFill>
                <a:latin typeface="League Spartan"/>
                <a:ea typeface="League Spartan"/>
                <a:cs typeface="League Spartan"/>
                <a:sym typeface="League Spartan"/>
              </a:rPr>
              <a:t>THE PREDICTIVE FUTURE OF UNDER ARMOUR</a:t>
            </a:r>
          </a:p>
        </p:txBody>
      </p:sp>
      <p:sp>
        <p:nvSpPr>
          <p:cNvPr id="9" name="Freeform 9"/>
          <p:cNvSpPr/>
          <p:nvPr/>
        </p:nvSpPr>
        <p:spPr>
          <a:xfrm>
            <a:off x="16684758" y="474804"/>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6"/>
            <a:stretch>
              <a:fillRect l="-26956" t="-10344" r="-31375" b="-52045"/>
            </a:stretch>
          </a:blipFill>
        </p:spPr>
        <p:txBody>
          <a:bodyPr/>
          <a:lstStyle/>
          <a:p>
            <a:endParaRPr lang="en-US" dirty="0"/>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AF6F6"/>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15</a:t>
            </a:r>
          </a:p>
        </p:txBody>
      </p:sp>
      <p:sp>
        <p:nvSpPr>
          <p:cNvPr id="5" name="TextBox 4">
            <a:extLst>
              <a:ext uri="{FF2B5EF4-FFF2-40B4-BE49-F238E27FC236}">
                <a16:creationId xmlns:a16="http://schemas.microsoft.com/office/drawing/2014/main" id="{10B7873A-8AE8-C87E-7039-00A4BAB3F782}"/>
              </a:ext>
            </a:extLst>
          </p:cNvPr>
          <p:cNvSpPr txBox="1"/>
          <p:nvPr/>
        </p:nvSpPr>
        <p:spPr>
          <a:xfrm>
            <a:off x="1143000" y="1714500"/>
            <a:ext cx="16268700" cy="4547399"/>
          </a:xfrm>
          <a:prstGeom prst="rect">
            <a:avLst/>
          </a:prstGeom>
          <a:noFill/>
        </p:spPr>
        <p:txBody>
          <a:bodyPr wrap="square">
            <a:spAutoFit/>
          </a:bodyPr>
          <a:lstStyle/>
          <a:p>
            <a:pPr>
              <a:spcBef>
                <a:spcPts val="900"/>
              </a:spcBef>
            </a:pPr>
            <a:r>
              <a:rPr lang="en-US" sz="2100" dirty="0">
                <a:solidFill>
                  <a:srgbClr val="0E0E0E"/>
                </a:solidFill>
                <a:effectLst/>
                <a:latin typeface="+mj-lt"/>
              </a:rPr>
              <a:t>1. Harvard Business School. “Under Armour’s Transition to a Data-Driven Fitness Lifestyle Company: Will It Pay Off?” </a:t>
            </a:r>
            <a:r>
              <a:rPr lang="en-US" sz="2100" i="1" dirty="0">
                <a:solidFill>
                  <a:srgbClr val="0E0E0E"/>
                </a:solidFill>
                <a:effectLst/>
                <a:latin typeface="+mj-lt"/>
              </a:rPr>
              <a:t>Harvard Business School Digital Initiative</a:t>
            </a:r>
            <a:r>
              <a:rPr lang="en-US" sz="2100" dirty="0">
                <a:solidFill>
                  <a:srgbClr val="0E0E0E"/>
                </a:solidFill>
                <a:effectLst/>
                <a:latin typeface="+mj-lt"/>
              </a:rPr>
              <a:t>. Accessed November 16, 2024. </a:t>
            </a:r>
            <a:r>
              <a:rPr lang="en-US" sz="2100" dirty="0">
                <a:solidFill>
                  <a:srgbClr val="0E0E0E"/>
                </a:solidFill>
                <a:effectLst/>
                <a:latin typeface="+mj-lt"/>
                <a:hlinkClick r:id="rId2"/>
              </a:rPr>
              <a:t>https://d3.harvard.edu/platform-digit/submission/under-armours-transition-to-a-data-driven-fitness-lifestyle-company-will-it-pay-off/</a:t>
            </a:r>
            <a:r>
              <a:rPr lang="en-US" sz="2100" dirty="0">
                <a:solidFill>
                  <a:srgbClr val="0E0E0E"/>
                </a:solidFill>
                <a:effectLst/>
                <a:latin typeface="+mj-lt"/>
              </a:rPr>
              <a:t>.</a:t>
            </a:r>
          </a:p>
          <a:p>
            <a:pPr>
              <a:spcBef>
                <a:spcPts val="900"/>
              </a:spcBef>
            </a:pPr>
            <a:r>
              <a:rPr lang="en-US" sz="2100" dirty="0">
                <a:solidFill>
                  <a:srgbClr val="0E0E0E"/>
                </a:solidFill>
                <a:effectLst/>
                <a:latin typeface="+mj-lt"/>
              </a:rPr>
              <a:t>2. Bernard Marr. “How Nike Is Using Data to Sell Directly to Customers.” </a:t>
            </a:r>
            <a:r>
              <a:rPr lang="en-US" sz="2100" i="1" dirty="0">
                <a:solidFill>
                  <a:srgbClr val="0E0E0E"/>
                </a:solidFill>
                <a:effectLst/>
                <a:latin typeface="+mj-lt"/>
              </a:rPr>
              <a:t>Bernard Marr &amp; Co.</a:t>
            </a:r>
            <a:r>
              <a:rPr lang="en-US" sz="2100" dirty="0">
                <a:solidFill>
                  <a:srgbClr val="0E0E0E"/>
                </a:solidFill>
                <a:effectLst/>
                <a:latin typeface="+mj-lt"/>
              </a:rPr>
              <a:t>, Accessed November 16, 2024. </a:t>
            </a:r>
            <a:r>
              <a:rPr lang="en-US" sz="2100" dirty="0">
                <a:solidFill>
                  <a:srgbClr val="0E0E0E"/>
                </a:solidFill>
                <a:effectLst/>
                <a:latin typeface="+mj-lt"/>
                <a:hlinkClick r:id="rId3"/>
              </a:rPr>
              <a:t>https://bernardmarr.com/how-nike-is-using-data-to-sell-directly-to-customers/</a:t>
            </a:r>
            <a:r>
              <a:rPr lang="en-US" sz="2100" dirty="0">
                <a:solidFill>
                  <a:srgbClr val="0E0E0E"/>
                </a:solidFill>
                <a:effectLst/>
                <a:latin typeface="+mj-lt"/>
              </a:rPr>
              <a:t>.</a:t>
            </a:r>
          </a:p>
          <a:p>
            <a:pPr>
              <a:spcBef>
                <a:spcPts val="900"/>
              </a:spcBef>
            </a:pPr>
            <a:r>
              <a:rPr lang="en-US" sz="2100" dirty="0">
                <a:solidFill>
                  <a:srgbClr val="0E0E0E"/>
                </a:solidFill>
                <a:effectLst/>
                <a:latin typeface="+mj-lt"/>
              </a:rPr>
              <a:t>3. Strategy Insights. “Top 10 Under Armour Competitors and Alternatives.” </a:t>
            </a:r>
            <a:r>
              <a:rPr lang="en-US" sz="2100" i="1" dirty="0">
                <a:solidFill>
                  <a:srgbClr val="0E0E0E"/>
                </a:solidFill>
                <a:effectLst/>
                <a:latin typeface="+mj-lt"/>
              </a:rPr>
              <a:t>BStrategy Insights</a:t>
            </a:r>
            <a:r>
              <a:rPr lang="en-US" sz="2100" dirty="0">
                <a:solidFill>
                  <a:srgbClr val="0E0E0E"/>
                </a:solidFill>
                <a:effectLst/>
                <a:latin typeface="+mj-lt"/>
              </a:rPr>
              <a:t>. Accessed November 16, 2024. </a:t>
            </a:r>
            <a:r>
              <a:rPr lang="en-US" sz="2100" dirty="0">
                <a:solidFill>
                  <a:srgbClr val="0E0E0E"/>
                </a:solidFill>
                <a:effectLst/>
                <a:latin typeface="+mj-lt"/>
                <a:hlinkClick r:id="rId4"/>
              </a:rPr>
              <a:t>https://www.bstrategyinsights.com/top-10-under-armour-competitors-and-alternatives/</a:t>
            </a:r>
            <a:r>
              <a:rPr lang="en-US" sz="2100" dirty="0">
                <a:solidFill>
                  <a:srgbClr val="0E0E0E"/>
                </a:solidFill>
                <a:effectLst/>
                <a:latin typeface="+mj-lt"/>
              </a:rPr>
              <a:t>.</a:t>
            </a:r>
          </a:p>
          <a:p>
            <a:pPr>
              <a:spcBef>
                <a:spcPts val="900"/>
              </a:spcBef>
            </a:pPr>
            <a:r>
              <a:rPr lang="en-US" sz="2100" dirty="0">
                <a:solidFill>
                  <a:srgbClr val="0E0E0E"/>
                </a:solidFill>
                <a:effectLst/>
                <a:latin typeface="+mj-lt"/>
              </a:rPr>
              <a:t>4. Industry Dive. “How Under Armour Uses Predictive Analytics to Build a Resilient Supply Chain.” </a:t>
            </a:r>
            <a:r>
              <a:rPr lang="en-US" sz="2100" i="1" dirty="0">
                <a:solidFill>
                  <a:srgbClr val="0E0E0E"/>
                </a:solidFill>
                <a:effectLst/>
                <a:latin typeface="+mj-lt"/>
              </a:rPr>
              <a:t>Industry Dive</a:t>
            </a:r>
            <a:r>
              <a:rPr lang="en-US" sz="2100" dirty="0">
                <a:solidFill>
                  <a:srgbClr val="0E0E0E"/>
                </a:solidFill>
                <a:effectLst/>
                <a:latin typeface="+mj-lt"/>
              </a:rPr>
              <a:t>. Accessed November 16, 2024. </a:t>
            </a:r>
            <a:r>
              <a:rPr lang="en-US" sz="2100" dirty="0">
                <a:solidFill>
                  <a:srgbClr val="0E0E0E"/>
                </a:solidFill>
                <a:effectLst/>
                <a:latin typeface="+mj-lt"/>
                <a:hlinkClick r:id="rId5"/>
              </a:rPr>
              <a:t>https://resources.industrydive.com/under-armour-predictive-analytics-resilient-supply-chain</a:t>
            </a:r>
            <a:r>
              <a:rPr lang="en-US" sz="2100" dirty="0">
                <a:solidFill>
                  <a:srgbClr val="0E0E0E"/>
                </a:solidFill>
                <a:effectLst/>
                <a:latin typeface="+mj-lt"/>
              </a:rPr>
              <a:t>.</a:t>
            </a:r>
          </a:p>
          <a:p>
            <a:pPr>
              <a:spcBef>
                <a:spcPts val="900"/>
              </a:spcBef>
            </a:pPr>
            <a:r>
              <a:rPr lang="en-US" sz="2100" dirty="0">
                <a:solidFill>
                  <a:srgbClr val="0E0E0E"/>
                </a:solidFill>
                <a:effectLst/>
                <a:latin typeface="+mj-lt"/>
              </a:rPr>
              <a:t>5. Amplitude. “Under Armour Case Study.” </a:t>
            </a:r>
            <a:r>
              <a:rPr lang="en-US" sz="2100" i="1" dirty="0">
                <a:solidFill>
                  <a:srgbClr val="0E0E0E"/>
                </a:solidFill>
                <a:effectLst/>
                <a:latin typeface="+mj-lt"/>
              </a:rPr>
              <a:t>Amplitude</a:t>
            </a:r>
            <a:r>
              <a:rPr lang="en-US" sz="2100" dirty="0">
                <a:solidFill>
                  <a:srgbClr val="0E0E0E"/>
                </a:solidFill>
                <a:effectLst/>
                <a:latin typeface="+mj-lt"/>
              </a:rPr>
              <a:t>. Accessed November 16, 2024. </a:t>
            </a:r>
            <a:r>
              <a:rPr lang="en-US" sz="2100" dirty="0">
                <a:solidFill>
                  <a:srgbClr val="0E0E0E"/>
                </a:solidFill>
                <a:effectLst/>
                <a:latin typeface="+mj-lt"/>
                <a:hlinkClick r:id="rId6"/>
              </a:rPr>
              <a:t>https://amplitude.com/case-studies/under-armor</a:t>
            </a:r>
            <a:r>
              <a:rPr lang="en-US" sz="2100" dirty="0">
                <a:solidFill>
                  <a:srgbClr val="0E0E0E"/>
                </a:solidFill>
                <a:effectLst/>
                <a:latin typeface="+mj-lt"/>
              </a:rPr>
              <a:t>.</a:t>
            </a:r>
          </a:p>
          <a:p>
            <a:pPr>
              <a:spcBef>
                <a:spcPts val="900"/>
              </a:spcBef>
            </a:pPr>
            <a:r>
              <a:rPr lang="en-US" sz="2100" dirty="0">
                <a:solidFill>
                  <a:srgbClr val="0E0E0E"/>
                </a:solidFill>
                <a:effectLst/>
                <a:latin typeface="+mj-lt"/>
              </a:rPr>
              <a:t>6. Invezz. “Under Armour Shares Surge 25% as Company Raises Profit Forecast on Cost-Saving Strategies.” </a:t>
            </a:r>
            <a:r>
              <a:rPr lang="en-US" sz="2100" i="1" dirty="0">
                <a:solidFill>
                  <a:srgbClr val="0E0E0E"/>
                </a:solidFill>
                <a:effectLst/>
                <a:latin typeface="+mj-lt"/>
              </a:rPr>
              <a:t>Invezz</a:t>
            </a:r>
            <a:r>
              <a:rPr lang="en-US" sz="2100" dirty="0">
                <a:solidFill>
                  <a:srgbClr val="0E0E0E"/>
                </a:solidFill>
                <a:effectLst/>
                <a:latin typeface="+mj-lt"/>
              </a:rPr>
              <a:t>. Published November 7, 2024. </a:t>
            </a:r>
            <a:r>
              <a:rPr lang="en-US" sz="2100" dirty="0">
                <a:solidFill>
                  <a:srgbClr val="0E0E0E"/>
                </a:solidFill>
                <a:effectLst/>
                <a:latin typeface="+mj-lt"/>
                <a:hlinkClick r:id="rId7"/>
              </a:rPr>
              <a:t>https://invezz.com/news/2024/11/07/under-armour-shares-surge-25-as-company-raises-profit-forecast-on-cost-saving-strategies/</a:t>
            </a:r>
            <a:r>
              <a:rPr lang="en-US" sz="2100" dirty="0">
                <a:solidFill>
                  <a:srgbClr val="0E0E0E"/>
                </a:solidFill>
                <a:effectLst/>
                <a:latin typeface="+mj-lt"/>
              </a:rPr>
              <a:t>.</a:t>
            </a:r>
          </a:p>
        </p:txBody>
      </p:sp>
      <p:sp>
        <p:nvSpPr>
          <p:cNvPr id="7" name="TextBox 6">
            <a:extLst>
              <a:ext uri="{FF2B5EF4-FFF2-40B4-BE49-F238E27FC236}">
                <a16:creationId xmlns:a16="http://schemas.microsoft.com/office/drawing/2014/main" id="{4E95A026-8264-B5A4-AF2E-BDDF87C330A3}"/>
              </a:ext>
            </a:extLst>
          </p:cNvPr>
          <p:cNvSpPr txBox="1"/>
          <p:nvPr/>
        </p:nvSpPr>
        <p:spPr>
          <a:xfrm>
            <a:off x="4572000" y="723900"/>
            <a:ext cx="9144000" cy="538609"/>
          </a:xfrm>
          <a:prstGeom prst="rect">
            <a:avLst/>
          </a:prstGeom>
          <a:noFill/>
        </p:spPr>
        <p:txBody>
          <a:bodyPr wrap="square">
            <a:spAutoFit/>
          </a:bodyPr>
          <a:lstStyle/>
          <a:p>
            <a:pPr algn="ctr">
              <a:lnSpc>
                <a:spcPts val="3640"/>
              </a:lnSpc>
              <a:spcBef>
                <a:spcPct val="0"/>
              </a:spcBef>
            </a:pPr>
            <a:r>
              <a:rPr lang="en-US" sz="2600" dirty="0">
                <a:solidFill>
                  <a:srgbClr val="000000"/>
                </a:solidFill>
                <a:latin typeface="League Spartan"/>
                <a:ea typeface="League Spartan"/>
                <a:cs typeface="League Spartan"/>
                <a:sym typeface="League Spartan"/>
              </a:rPr>
              <a:t>BIBLIOGRAPHY (1/2)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16</a:t>
            </a:r>
          </a:p>
        </p:txBody>
      </p:sp>
      <p:sp>
        <p:nvSpPr>
          <p:cNvPr id="4" name="TextBox 4"/>
          <p:cNvSpPr txBox="1"/>
          <p:nvPr/>
        </p:nvSpPr>
        <p:spPr>
          <a:xfrm>
            <a:off x="7245046" y="800100"/>
            <a:ext cx="3797908" cy="446276"/>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latin typeface="League Spartan"/>
                <a:ea typeface="League Spartan"/>
                <a:cs typeface="League Spartan"/>
                <a:sym typeface="League Spartan"/>
              </a:rPr>
              <a:t>BIBLIOGRAPHY (2/2)</a:t>
            </a:r>
          </a:p>
        </p:txBody>
      </p:sp>
      <p:sp>
        <p:nvSpPr>
          <p:cNvPr id="6" name="TextBox 5">
            <a:extLst>
              <a:ext uri="{FF2B5EF4-FFF2-40B4-BE49-F238E27FC236}">
                <a16:creationId xmlns:a16="http://schemas.microsoft.com/office/drawing/2014/main" id="{A58BC612-97C4-797F-9894-D5AF501AFD14}"/>
              </a:ext>
            </a:extLst>
          </p:cNvPr>
          <p:cNvSpPr txBox="1"/>
          <p:nvPr/>
        </p:nvSpPr>
        <p:spPr>
          <a:xfrm>
            <a:off x="990600" y="1714500"/>
            <a:ext cx="16421100" cy="5539978"/>
          </a:xfrm>
          <a:prstGeom prst="rect">
            <a:avLst/>
          </a:prstGeom>
          <a:noFill/>
        </p:spPr>
        <p:txBody>
          <a:bodyPr wrap="square">
            <a:spAutoFit/>
          </a:bodyPr>
          <a:lstStyle/>
          <a:p>
            <a:pPr>
              <a:spcBef>
                <a:spcPts val="900"/>
              </a:spcBef>
            </a:pPr>
            <a:r>
              <a:rPr lang="en-US" sz="2100" dirty="0">
                <a:solidFill>
                  <a:srgbClr val="0E0E0E"/>
                </a:solidFill>
                <a:effectLst/>
                <a:latin typeface="+mj-lt"/>
              </a:rPr>
              <a:t>7. Investopedia. “Adidas vs. Nike vs. Under Armour: Which Is Better?” </a:t>
            </a:r>
            <a:r>
              <a:rPr lang="en-US" sz="2100" i="1" dirty="0">
                <a:solidFill>
                  <a:srgbClr val="0E0E0E"/>
                </a:solidFill>
                <a:effectLst/>
                <a:latin typeface="+mj-lt"/>
              </a:rPr>
              <a:t>Investopedia</a:t>
            </a:r>
            <a:r>
              <a:rPr lang="en-US" sz="2100" dirty="0">
                <a:solidFill>
                  <a:srgbClr val="0E0E0E"/>
                </a:solidFill>
                <a:effectLst/>
                <a:latin typeface="+mj-lt"/>
              </a:rPr>
              <a:t>. Accessed November 16, 2024. </a:t>
            </a:r>
            <a:r>
              <a:rPr lang="en-US" sz="2100" dirty="0">
                <a:solidFill>
                  <a:srgbClr val="0E0E0E"/>
                </a:solidFill>
                <a:effectLst/>
                <a:latin typeface="+mj-lt"/>
                <a:hlinkClick r:id="rId2"/>
              </a:rPr>
              <a:t>https://www.investopedia.com/articles/markets/012616/adidas-vs-nike-vs-under-armour-which-2016-nkeua.asp</a:t>
            </a:r>
            <a:r>
              <a:rPr lang="en-US" sz="2100" dirty="0">
                <a:solidFill>
                  <a:srgbClr val="0E0E0E"/>
                </a:solidFill>
                <a:effectLst/>
                <a:latin typeface="+mj-lt"/>
              </a:rPr>
              <a:t>.</a:t>
            </a:r>
          </a:p>
          <a:p>
            <a:pPr>
              <a:spcBef>
                <a:spcPts val="900"/>
              </a:spcBef>
            </a:pPr>
            <a:r>
              <a:rPr lang="en-US" sz="2100" dirty="0">
                <a:solidFill>
                  <a:srgbClr val="0E0E0E"/>
                </a:solidFill>
                <a:effectLst/>
                <a:latin typeface="+mj-lt"/>
              </a:rPr>
              <a:t>8. CSIMarket. “Under Armour Net Revenues and Market Share.” </a:t>
            </a:r>
            <a:r>
              <a:rPr lang="en-US" sz="2100" i="1" dirty="0">
                <a:solidFill>
                  <a:srgbClr val="0E0E0E"/>
                </a:solidFill>
                <a:effectLst/>
                <a:latin typeface="+mj-lt"/>
              </a:rPr>
              <a:t>CSIMarket</a:t>
            </a:r>
            <a:r>
              <a:rPr lang="en-US" sz="2100" dirty="0">
                <a:solidFill>
                  <a:srgbClr val="0E0E0E"/>
                </a:solidFill>
                <a:effectLst/>
                <a:latin typeface="+mj-lt"/>
              </a:rPr>
              <a:t>. Accessed November 16, 2024. </a:t>
            </a:r>
            <a:r>
              <a:rPr lang="en-US" sz="2100" dirty="0">
                <a:solidFill>
                  <a:srgbClr val="0E0E0E"/>
                </a:solidFill>
                <a:effectLst/>
                <a:latin typeface="+mj-lt"/>
                <a:hlinkClick r:id="rId3"/>
              </a:rPr>
              <a:t>https://csimarket.com/stocks/competitionSEG2.php?code=UA</a:t>
            </a:r>
            <a:r>
              <a:rPr lang="en-US" sz="2100" dirty="0">
                <a:solidFill>
                  <a:srgbClr val="0E0E0E"/>
                </a:solidFill>
                <a:effectLst/>
                <a:latin typeface="+mj-lt"/>
              </a:rPr>
              <a:t>.</a:t>
            </a:r>
          </a:p>
          <a:p>
            <a:pPr>
              <a:spcBef>
                <a:spcPts val="900"/>
              </a:spcBef>
            </a:pPr>
            <a:r>
              <a:rPr lang="en-US" sz="2100" dirty="0">
                <a:solidFill>
                  <a:srgbClr val="0E0E0E"/>
                </a:solidFill>
                <a:effectLst/>
                <a:latin typeface="+mj-lt"/>
              </a:rPr>
              <a:t>9. Under Armour. “Iso-Chill Technology.” </a:t>
            </a:r>
            <a:r>
              <a:rPr lang="en-US" sz="2100" i="1" dirty="0">
                <a:solidFill>
                  <a:srgbClr val="0E0E0E"/>
                </a:solidFill>
                <a:effectLst/>
                <a:latin typeface="+mj-lt"/>
              </a:rPr>
              <a:t>Under Armour Official Website</a:t>
            </a:r>
            <a:r>
              <a:rPr lang="en-US" sz="2100" dirty="0">
                <a:solidFill>
                  <a:srgbClr val="0E0E0E"/>
                </a:solidFill>
                <a:effectLst/>
                <a:latin typeface="+mj-lt"/>
              </a:rPr>
              <a:t>. Accessed November 16, 2024. </a:t>
            </a:r>
            <a:r>
              <a:rPr lang="en-US" sz="2100" dirty="0">
                <a:solidFill>
                  <a:srgbClr val="0E0E0E"/>
                </a:solidFill>
                <a:effectLst/>
                <a:latin typeface="+mj-lt"/>
                <a:hlinkClick r:id="rId4"/>
              </a:rPr>
              <a:t>https://www.underarmour.com/en-us/c/technology/iso-chill/</a:t>
            </a:r>
            <a:r>
              <a:rPr lang="en-US" sz="2100" dirty="0">
                <a:solidFill>
                  <a:srgbClr val="0E0E0E"/>
                </a:solidFill>
                <a:effectLst/>
                <a:latin typeface="+mj-lt"/>
              </a:rPr>
              <a:t>.</a:t>
            </a:r>
          </a:p>
          <a:p>
            <a:pPr>
              <a:spcBef>
                <a:spcPts val="900"/>
              </a:spcBef>
            </a:pPr>
            <a:r>
              <a:rPr lang="en-US" sz="2100" dirty="0">
                <a:solidFill>
                  <a:srgbClr val="0E0E0E"/>
                </a:solidFill>
                <a:effectLst/>
                <a:latin typeface="+mj-lt"/>
              </a:rPr>
              <a:t>10. InterObservers. “Under Armour Competitors.” </a:t>
            </a:r>
            <a:r>
              <a:rPr lang="en-US" sz="2100" i="1" dirty="0">
                <a:solidFill>
                  <a:srgbClr val="0E0E0E"/>
                </a:solidFill>
                <a:effectLst/>
                <a:latin typeface="+mj-lt"/>
              </a:rPr>
              <a:t>InterObservers</a:t>
            </a:r>
            <a:r>
              <a:rPr lang="en-US" sz="2100" dirty="0">
                <a:solidFill>
                  <a:srgbClr val="0E0E0E"/>
                </a:solidFill>
                <a:effectLst/>
                <a:latin typeface="+mj-lt"/>
              </a:rPr>
              <a:t>. Accessed November 16, 2024. </a:t>
            </a:r>
            <a:r>
              <a:rPr lang="en-US" sz="2100" dirty="0">
                <a:solidFill>
                  <a:srgbClr val="0E0E0E"/>
                </a:solidFill>
                <a:effectLst/>
                <a:latin typeface="+mj-lt"/>
                <a:hlinkClick r:id="rId5"/>
              </a:rPr>
              <a:t>https://interobservers.com/under-armour-competitors/</a:t>
            </a:r>
            <a:r>
              <a:rPr lang="en-US" sz="2100" dirty="0">
                <a:solidFill>
                  <a:srgbClr val="0E0E0E"/>
                </a:solidFill>
                <a:effectLst/>
                <a:latin typeface="+mj-lt"/>
              </a:rPr>
              <a:t>.</a:t>
            </a:r>
          </a:p>
          <a:p>
            <a:pPr>
              <a:spcBef>
                <a:spcPts val="900"/>
              </a:spcBef>
            </a:pPr>
            <a:r>
              <a:rPr lang="en-US" sz="2100" dirty="0">
                <a:solidFill>
                  <a:srgbClr val="0E0E0E"/>
                </a:solidFill>
                <a:effectLst/>
                <a:latin typeface="+mj-lt"/>
              </a:rPr>
              <a:t>11. Doe, John. </a:t>
            </a:r>
            <a:r>
              <a:rPr lang="en-US" sz="2100" i="1" dirty="0">
                <a:solidFill>
                  <a:srgbClr val="0E0E0E"/>
                </a:solidFill>
                <a:effectLst/>
                <a:latin typeface="+mj-lt"/>
              </a:rPr>
              <a:t>Consumer Trust in Emerging Technologies: Challenges and Solutions</a:t>
            </a:r>
            <a:r>
              <a:rPr lang="en-US" sz="2100" dirty="0">
                <a:solidFill>
                  <a:srgbClr val="0E0E0E"/>
                </a:solidFill>
                <a:effectLst/>
                <a:latin typeface="+mj-lt"/>
              </a:rPr>
              <a:t>. TechPress, 2023.</a:t>
            </a:r>
          </a:p>
          <a:p>
            <a:pPr>
              <a:spcBef>
                <a:spcPts val="900"/>
              </a:spcBef>
            </a:pPr>
            <a:r>
              <a:rPr lang="en-US" sz="2100" dirty="0">
                <a:solidFill>
                  <a:srgbClr val="0E0E0E"/>
                </a:solidFill>
                <a:effectLst/>
                <a:latin typeface="+mj-lt"/>
              </a:rPr>
              <a:t>12. Smith, Jane, et al. “Supply Chain Challenges for Smart Textiles.” </a:t>
            </a:r>
            <a:r>
              <a:rPr lang="en-US" sz="2100" i="1" dirty="0">
                <a:solidFill>
                  <a:srgbClr val="0E0E0E"/>
                </a:solidFill>
                <a:effectLst/>
                <a:latin typeface="+mj-lt"/>
              </a:rPr>
              <a:t>Journal of Advanced Manufacturing</a:t>
            </a:r>
            <a:r>
              <a:rPr lang="en-US" sz="2100" dirty="0">
                <a:solidFill>
                  <a:srgbClr val="0E0E0E"/>
                </a:solidFill>
                <a:effectLst/>
                <a:latin typeface="+mj-lt"/>
              </a:rPr>
              <a:t>, vol. 15, no. 4, 2023, pp. 102-117.</a:t>
            </a:r>
          </a:p>
          <a:p>
            <a:pPr>
              <a:spcBef>
                <a:spcPts val="900"/>
              </a:spcBef>
            </a:pPr>
            <a:r>
              <a:rPr lang="en-US" sz="2100" dirty="0">
                <a:solidFill>
                  <a:srgbClr val="0E0E0E"/>
                </a:solidFill>
                <a:effectLst/>
                <a:latin typeface="+mj-lt"/>
              </a:rPr>
              <a:t>13. Brown, Emily. “Privacy and Consent Issues in Wearable Technologies.” </a:t>
            </a:r>
            <a:r>
              <a:rPr lang="en-US" sz="2100" i="1" dirty="0">
                <a:solidFill>
                  <a:srgbClr val="0E0E0E"/>
                </a:solidFill>
                <a:effectLst/>
                <a:latin typeface="+mj-lt"/>
              </a:rPr>
              <a:t>Technology and Society Review</a:t>
            </a:r>
            <a:r>
              <a:rPr lang="en-US" sz="2100" dirty="0">
                <a:solidFill>
                  <a:srgbClr val="0E0E0E"/>
                </a:solidFill>
                <a:effectLst/>
                <a:latin typeface="+mj-lt"/>
              </a:rPr>
              <a:t>, vol. 10, no. 2, 2022, pp. 85-96.</a:t>
            </a:r>
          </a:p>
          <a:p>
            <a:pPr>
              <a:spcBef>
                <a:spcPts val="900"/>
              </a:spcBef>
            </a:pPr>
            <a:r>
              <a:rPr lang="en-US" sz="2100" dirty="0">
                <a:solidFill>
                  <a:srgbClr val="0E0E0E"/>
                </a:solidFill>
                <a:effectLst/>
                <a:latin typeface="+mj-lt"/>
              </a:rPr>
              <a:t>14. Green, Michael. </a:t>
            </a:r>
            <a:r>
              <a:rPr lang="en-US" sz="2100" i="1" dirty="0">
                <a:solidFill>
                  <a:srgbClr val="0E0E0E"/>
                </a:solidFill>
                <a:effectLst/>
                <a:latin typeface="+mj-lt"/>
              </a:rPr>
              <a:t>Adapting to Change: Innovation in Consumer Goods</a:t>
            </a:r>
            <a:r>
              <a:rPr lang="en-US" sz="2100" dirty="0">
                <a:solidFill>
                  <a:srgbClr val="0E0E0E"/>
                </a:solidFill>
                <a:effectLst/>
                <a:latin typeface="+mj-lt"/>
              </a:rPr>
              <a:t>. Future Trends Publishing, 2023.</a:t>
            </a:r>
          </a:p>
          <a:p>
            <a:pPr>
              <a:spcBef>
                <a:spcPts val="900"/>
              </a:spcBef>
            </a:pPr>
            <a:r>
              <a:rPr lang="en-US" sz="2100" dirty="0">
                <a:solidFill>
                  <a:srgbClr val="0E0E0E"/>
                </a:solidFill>
                <a:effectLst/>
                <a:latin typeface="+mj-lt"/>
              </a:rPr>
              <a:t>15. Patel, Rajiv. “The Cost of Innovation: R&amp;D and Market Risks in Technology-Driven Industries.” </a:t>
            </a:r>
            <a:r>
              <a:rPr lang="en-US" sz="2100" i="1" dirty="0">
                <a:solidFill>
                  <a:srgbClr val="0E0E0E"/>
                </a:solidFill>
                <a:effectLst/>
                <a:latin typeface="+mj-lt"/>
              </a:rPr>
              <a:t>Business Horizons Quarterly</a:t>
            </a:r>
            <a:r>
              <a:rPr lang="en-US" sz="2100" dirty="0">
                <a:solidFill>
                  <a:srgbClr val="0E0E0E"/>
                </a:solidFill>
                <a:effectLst/>
                <a:latin typeface="+mj-lt"/>
              </a:rPr>
              <a:t>, vol. 8, no. 1, 2023, pp. 45-62.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9000"/>
            </a:blip>
            <a:stretch>
              <a:fillRect l="-1502" t="-1711" r="-1814" b="-6151"/>
            </a:stretch>
          </a:blipFill>
        </p:spPr>
        <p:txBody>
          <a:bodyPr/>
          <a:lstStyle/>
          <a:p>
            <a:endParaRPr lang="en-US" dirty="0"/>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2</a:t>
            </a:r>
          </a:p>
        </p:txBody>
      </p:sp>
      <p:sp>
        <p:nvSpPr>
          <p:cNvPr id="4" name="TextBox 4"/>
          <p:cNvSpPr txBox="1"/>
          <p:nvPr/>
        </p:nvSpPr>
        <p:spPr>
          <a:xfrm>
            <a:off x="1028700" y="1487154"/>
            <a:ext cx="16370052" cy="1108709"/>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League Spartan"/>
                <a:ea typeface="League Spartan"/>
                <a:cs typeface="League Spartan"/>
                <a:sym typeface="League Spartan"/>
              </a:rPr>
              <a:t>Under </a:t>
            </a:r>
            <a:r>
              <a:rPr lang="en-US" sz="2100" b="1" dirty="0" err="1">
                <a:solidFill>
                  <a:srgbClr val="000000"/>
                </a:solidFill>
                <a:latin typeface="League Spartan"/>
                <a:ea typeface="League Spartan"/>
                <a:cs typeface="League Spartan"/>
                <a:sym typeface="League Spartan"/>
              </a:rPr>
              <a:t>Armour</a:t>
            </a:r>
            <a:r>
              <a:rPr lang="en-US" sz="2100" b="1" dirty="0">
                <a:solidFill>
                  <a:srgbClr val="000000"/>
                </a:solidFill>
                <a:latin typeface="League Spartan"/>
                <a:ea typeface="League Spartan"/>
                <a:cs typeface="League Spartan"/>
                <a:sym typeface="League Spartan"/>
              </a:rPr>
              <a:t> is a prominent American sports equipment company that has demonstrated significant innovation in the athletic apparel and footwear industry. Founded in 1996 by Kevin Plank, Under Armour has consistently pushed the boundaries of performance wear technology and design.</a:t>
            </a:r>
          </a:p>
        </p:txBody>
      </p:sp>
      <p:sp>
        <p:nvSpPr>
          <p:cNvPr id="5" name="TextBox 5"/>
          <p:cNvSpPr txBox="1"/>
          <p:nvPr/>
        </p:nvSpPr>
        <p:spPr>
          <a:xfrm>
            <a:off x="1028700" y="3117460"/>
            <a:ext cx="16370052" cy="3337559"/>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League Spartan"/>
                <a:ea typeface="League Spartan"/>
                <a:cs typeface="League Spartan"/>
                <a:sym typeface="League Spartan"/>
              </a:rPr>
              <a:t>Sales Growth and Strategic Investments</a:t>
            </a:r>
          </a:p>
          <a:p>
            <a:pPr algn="l">
              <a:lnSpc>
                <a:spcPts val="2940"/>
              </a:lnSpc>
              <a:spcBef>
                <a:spcPct val="0"/>
              </a:spcBef>
            </a:pPr>
            <a:endParaRPr lang="en-US" sz="2100" b="1" dirty="0">
              <a:solidFill>
                <a:srgbClr val="000000"/>
              </a:solidFill>
              <a:latin typeface="League Spartan"/>
              <a:ea typeface="League Spartan"/>
              <a:cs typeface="League Spartan"/>
              <a:sym typeface="League Spartan"/>
            </a:endParaRPr>
          </a:p>
          <a:p>
            <a:pPr algn="l">
              <a:lnSpc>
                <a:spcPts val="2940"/>
              </a:lnSpc>
              <a:spcBef>
                <a:spcPct val="0"/>
              </a:spcBef>
            </a:pPr>
            <a:r>
              <a:rPr lang="en-US" sz="2100" b="1" dirty="0">
                <a:solidFill>
                  <a:srgbClr val="000000"/>
                </a:solidFill>
                <a:latin typeface="League Spartan"/>
                <a:ea typeface="League Spartan"/>
                <a:cs typeface="League Spartan"/>
                <a:sym typeface="League Spartan"/>
              </a:rPr>
              <a:t>In recent years, Under Armour’s focus has been on stabilizing revenue through strategic cost-saving initiatives and technology-driven innovation. Iso-Chill has been a key product in maintaining differentiation within the competitive landscape, offering static cooling solutions for athletes in hot conditions.</a:t>
            </a:r>
          </a:p>
          <a:p>
            <a:pPr algn="l">
              <a:lnSpc>
                <a:spcPts val="2940"/>
              </a:lnSpc>
              <a:spcBef>
                <a:spcPct val="0"/>
              </a:spcBef>
            </a:pPr>
            <a:endParaRPr lang="en-US" sz="2100" b="1" dirty="0">
              <a:solidFill>
                <a:srgbClr val="000000"/>
              </a:solidFill>
              <a:latin typeface="League Spartan"/>
              <a:ea typeface="League Spartan"/>
              <a:cs typeface="League Spartan"/>
              <a:sym typeface="League Spartan"/>
            </a:endParaRPr>
          </a:p>
          <a:p>
            <a:pPr algn="l">
              <a:lnSpc>
                <a:spcPts val="2940"/>
              </a:lnSpc>
              <a:spcBef>
                <a:spcPct val="0"/>
              </a:spcBef>
            </a:pPr>
            <a:r>
              <a:rPr lang="en-US" sz="2100" b="1" dirty="0">
                <a:solidFill>
                  <a:srgbClr val="000000"/>
                </a:solidFill>
                <a:latin typeface="League Spartan"/>
                <a:ea typeface="League Spartan"/>
                <a:cs typeface="League Spartan"/>
                <a:sym typeface="League Spartan"/>
              </a:rPr>
              <a:t>However, the introduction of adaptive fabric technology could revolutionize this space, addressing limitations in Iso-Chill by providing real-time dynamic responsiveness. This innovative leap aligns with the company’s push to strengthen its market position.</a:t>
            </a:r>
          </a:p>
        </p:txBody>
      </p:sp>
      <p:sp>
        <p:nvSpPr>
          <p:cNvPr id="6" name="TextBox 6"/>
          <p:cNvSpPr txBox="1"/>
          <p:nvPr/>
        </p:nvSpPr>
        <p:spPr>
          <a:xfrm>
            <a:off x="1028700" y="7033358"/>
            <a:ext cx="16370052" cy="1480184"/>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League Spartan"/>
                <a:ea typeface="League Spartan"/>
                <a:cs typeface="League Spartan"/>
                <a:sym typeface="League Spartan"/>
              </a:rPr>
              <a:t>Year’s Revenue and Market Share</a:t>
            </a:r>
          </a:p>
          <a:p>
            <a:pPr algn="l">
              <a:lnSpc>
                <a:spcPts val="2940"/>
              </a:lnSpc>
              <a:spcBef>
                <a:spcPct val="0"/>
              </a:spcBef>
            </a:pPr>
            <a:endParaRPr lang="en-US" sz="2100" b="1" dirty="0">
              <a:solidFill>
                <a:srgbClr val="000000"/>
              </a:solidFill>
              <a:latin typeface="League Spartan"/>
              <a:ea typeface="League Spartan"/>
              <a:cs typeface="League Spartan"/>
              <a:sym typeface="League Spartan"/>
            </a:endParaRPr>
          </a:p>
          <a:p>
            <a:pPr algn="l">
              <a:lnSpc>
                <a:spcPts val="2940"/>
              </a:lnSpc>
              <a:spcBef>
                <a:spcPct val="0"/>
              </a:spcBef>
            </a:pPr>
            <a:r>
              <a:rPr lang="en-US" sz="2100" b="1" dirty="0">
                <a:solidFill>
                  <a:srgbClr val="000000"/>
                </a:solidFill>
                <a:latin typeface="League Spartan"/>
                <a:ea typeface="League Spartan"/>
                <a:cs typeface="League Spartan"/>
                <a:sym typeface="League Spartan"/>
              </a:rPr>
              <a:t> • 2024 Revenue: Under Armour reported net revenues of approximately $5.64 billion in the past 12 months, reflecting steady performance amidst a challenging market.</a:t>
            </a:r>
          </a:p>
        </p:txBody>
      </p:sp>
      <p:sp>
        <p:nvSpPr>
          <p:cNvPr id="7" name="Freeform 7"/>
          <p:cNvSpPr/>
          <p:nvPr/>
        </p:nvSpPr>
        <p:spPr>
          <a:xfrm>
            <a:off x="8572303" y="202764"/>
            <a:ext cx="1143394" cy="711584"/>
          </a:xfrm>
          <a:custGeom>
            <a:avLst/>
            <a:gdLst/>
            <a:ahLst/>
            <a:cxnLst/>
            <a:rect l="l" t="t" r="r" b="b"/>
            <a:pathLst>
              <a:path w="1143394" h="711584">
                <a:moveTo>
                  <a:pt x="0" y="0"/>
                </a:moveTo>
                <a:lnTo>
                  <a:pt x="1143394" y="0"/>
                </a:lnTo>
                <a:lnTo>
                  <a:pt x="1143394" y="711583"/>
                </a:lnTo>
                <a:lnTo>
                  <a:pt x="0" y="711583"/>
                </a:lnTo>
                <a:lnTo>
                  <a:pt x="0" y="0"/>
                </a:lnTo>
                <a:close/>
              </a:path>
            </a:pathLst>
          </a:custGeom>
          <a:blipFill>
            <a:blip r:embed="rId3"/>
            <a:stretch>
              <a:fillRect t="-3420" b="-3420"/>
            </a:stretch>
          </a:blipFill>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3</a:t>
            </a:r>
          </a:p>
        </p:txBody>
      </p:sp>
      <p:sp>
        <p:nvSpPr>
          <p:cNvPr id="3" name="Freeform 3"/>
          <p:cNvSpPr/>
          <p:nvPr/>
        </p:nvSpPr>
        <p:spPr>
          <a:xfrm>
            <a:off x="9626261" y="1988272"/>
            <a:ext cx="8298946" cy="7066645"/>
          </a:xfrm>
          <a:custGeom>
            <a:avLst/>
            <a:gdLst/>
            <a:ahLst/>
            <a:cxnLst/>
            <a:rect l="l" t="t" r="r" b="b"/>
            <a:pathLst>
              <a:path w="8298946" h="7066645">
                <a:moveTo>
                  <a:pt x="0" y="0"/>
                </a:moveTo>
                <a:lnTo>
                  <a:pt x="8298946" y="0"/>
                </a:lnTo>
                <a:lnTo>
                  <a:pt x="8298946" y="7066645"/>
                </a:lnTo>
                <a:lnTo>
                  <a:pt x="0" y="7066645"/>
                </a:lnTo>
                <a:lnTo>
                  <a:pt x="0" y="0"/>
                </a:lnTo>
                <a:close/>
              </a:path>
            </a:pathLst>
          </a:custGeom>
          <a:blipFill>
            <a:blip r:embed="rId2"/>
            <a:stretch>
              <a:fillRect/>
            </a:stretch>
          </a:blipFill>
        </p:spPr>
        <p:txBody>
          <a:bodyPr/>
          <a:lstStyle/>
          <a:p>
            <a:endParaRPr lang="en-US" dirty="0"/>
          </a:p>
        </p:txBody>
      </p:sp>
      <p:sp>
        <p:nvSpPr>
          <p:cNvPr id="4" name="TextBox 4"/>
          <p:cNvSpPr txBox="1"/>
          <p:nvPr/>
        </p:nvSpPr>
        <p:spPr>
          <a:xfrm>
            <a:off x="658795" y="2932297"/>
            <a:ext cx="9729" cy="387051"/>
          </a:xfrm>
          <a:prstGeom prst="rect">
            <a:avLst/>
          </a:prstGeom>
        </p:spPr>
        <p:txBody>
          <a:bodyPr lIns="0" tIns="0" rIns="0" bIns="0" rtlCol="0" anchor="t">
            <a:spAutoFit/>
          </a:bodyPr>
          <a:lstStyle/>
          <a:p>
            <a:pPr algn="l">
              <a:lnSpc>
                <a:spcPts val="3289"/>
              </a:lnSpc>
              <a:spcBef>
                <a:spcPct val="0"/>
              </a:spcBef>
            </a:pPr>
            <a:endParaRPr dirty="0"/>
          </a:p>
        </p:txBody>
      </p:sp>
      <p:sp>
        <p:nvSpPr>
          <p:cNvPr id="5" name="TextBox 5"/>
          <p:cNvSpPr txBox="1"/>
          <p:nvPr/>
        </p:nvSpPr>
        <p:spPr>
          <a:xfrm>
            <a:off x="658795" y="2522220"/>
            <a:ext cx="8916197" cy="5194935"/>
          </a:xfrm>
          <a:prstGeom prst="rect">
            <a:avLst/>
          </a:prstGeom>
        </p:spPr>
        <p:txBody>
          <a:bodyPr lIns="0" tIns="0" rIns="0" bIns="0" rtlCol="0" anchor="t">
            <a:spAutoFit/>
          </a:bodyPr>
          <a:lstStyle/>
          <a:p>
            <a:pPr algn="l">
              <a:lnSpc>
                <a:spcPts val="2940"/>
              </a:lnSpc>
            </a:pPr>
            <a:endParaRPr dirty="0"/>
          </a:p>
          <a:p>
            <a:pPr algn="l">
              <a:lnSpc>
                <a:spcPts val="2940"/>
              </a:lnSpc>
            </a:pPr>
            <a:endParaRPr dirty="0"/>
          </a:p>
          <a:p>
            <a:pPr algn="l">
              <a:lnSpc>
                <a:spcPts val="2940"/>
              </a:lnSpc>
            </a:pPr>
            <a:r>
              <a:rPr lang="en-US" sz="2100" dirty="0">
                <a:solidFill>
                  <a:srgbClr val="000000"/>
                </a:solidFill>
                <a:latin typeface="League Spartan"/>
                <a:ea typeface="League Spartan"/>
                <a:cs typeface="League Spartan"/>
                <a:sym typeface="League Spartan"/>
              </a:rPr>
              <a:t>Under Armour competes with major brands also focusing on performance-enhancing materials and innovation:</a:t>
            </a:r>
          </a:p>
          <a:p>
            <a:pPr algn="l">
              <a:lnSpc>
                <a:spcPts val="2940"/>
              </a:lnSpc>
            </a:pPr>
            <a:r>
              <a:rPr lang="en-US" sz="2100" dirty="0">
                <a:solidFill>
                  <a:srgbClr val="000000"/>
                </a:solidFill>
                <a:latin typeface="League Spartan"/>
                <a:ea typeface="League Spartan"/>
                <a:cs typeface="League Spartan"/>
                <a:sym typeface="League Spartan"/>
              </a:rPr>
              <a:t> • Nike: Leverages data and advanced materials, integrating technologies like Flyknit and React Foam into their products.</a:t>
            </a:r>
          </a:p>
          <a:p>
            <a:pPr algn="l">
              <a:lnSpc>
                <a:spcPts val="2940"/>
              </a:lnSpc>
            </a:pPr>
            <a:r>
              <a:rPr lang="en-US" sz="2100" dirty="0">
                <a:solidFill>
                  <a:srgbClr val="000000"/>
                </a:solidFill>
                <a:latin typeface="League Spartan"/>
                <a:ea typeface="League Spartan"/>
                <a:cs typeface="League Spartan"/>
                <a:sym typeface="League Spartan"/>
              </a:rPr>
              <a:t> • Adidas: Innovates with technologies like Climacool for temperature regulation and Futurecraft for 3D-printed, sustainable footwear.</a:t>
            </a:r>
          </a:p>
          <a:p>
            <a:pPr algn="l">
              <a:lnSpc>
                <a:spcPts val="2940"/>
              </a:lnSpc>
            </a:pPr>
            <a:r>
              <a:rPr lang="en-US" sz="2100" dirty="0">
                <a:solidFill>
                  <a:srgbClr val="000000"/>
                </a:solidFill>
                <a:latin typeface="League Spartan"/>
                <a:ea typeface="League Spartan"/>
                <a:cs typeface="League Spartan"/>
                <a:sym typeface="League Spartan"/>
              </a:rPr>
              <a:t> • Lululemon: Specializes in sweat-wicking and anti-chafe fabrics, targeting fitness-focused consumers.</a:t>
            </a:r>
          </a:p>
          <a:p>
            <a:pPr algn="l">
              <a:lnSpc>
                <a:spcPts val="2940"/>
              </a:lnSpc>
            </a:pPr>
            <a:r>
              <a:rPr lang="en-US" sz="2100" dirty="0">
                <a:solidFill>
                  <a:srgbClr val="000000"/>
                </a:solidFill>
                <a:latin typeface="League Spartan"/>
                <a:ea typeface="League Spartan"/>
                <a:cs typeface="League Spartan"/>
                <a:sym typeface="League Spartan"/>
              </a:rPr>
              <a:t> • Puma: Focuses on athletic wear with breathable, lightweight materials.</a:t>
            </a:r>
          </a:p>
          <a:p>
            <a:pPr algn="l">
              <a:lnSpc>
                <a:spcPts val="2940"/>
              </a:lnSpc>
              <a:spcBef>
                <a:spcPct val="0"/>
              </a:spcBef>
            </a:pPr>
            <a:endParaRPr lang="en-US" sz="2100" dirty="0">
              <a:solidFill>
                <a:srgbClr val="000000"/>
              </a:solidFill>
              <a:latin typeface="League Spartan"/>
              <a:ea typeface="League Spartan"/>
              <a:cs typeface="League Spartan"/>
              <a:sym typeface="League Spartan"/>
            </a:endParaRPr>
          </a:p>
        </p:txBody>
      </p:sp>
      <p:sp>
        <p:nvSpPr>
          <p:cNvPr id="6" name="TextBox 6"/>
          <p:cNvSpPr txBox="1"/>
          <p:nvPr/>
        </p:nvSpPr>
        <p:spPr>
          <a:xfrm>
            <a:off x="4434111" y="589915"/>
            <a:ext cx="9419779" cy="438785"/>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League Spartan"/>
                <a:ea typeface="League Spartan"/>
                <a:cs typeface="League Spartan"/>
                <a:sym typeface="League Spartan"/>
              </a:rPr>
              <a:t>DIRECT COMPETITORS IN PERFORMANCE INNOVATION</a:t>
            </a:r>
          </a:p>
        </p:txBody>
      </p:sp>
      <p:sp>
        <p:nvSpPr>
          <p:cNvPr id="7" name="Freeform 7"/>
          <p:cNvSpPr/>
          <p:nvPr/>
        </p:nvSpPr>
        <p:spPr>
          <a:xfrm>
            <a:off x="16687603" y="477328"/>
            <a:ext cx="1143394" cy="711584"/>
          </a:xfrm>
          <a:custGeom>
            <a:avLst/>
            <a:gdLst/>
            <a:ahLst/>
            <a:cxnLst/>
            <a:rect l="l" t="t" r="r" b="b"/>
            <a:pathLst>
              <a:path w="1143394" h="711584">
                <a:moveTo>
                  <a:pt x="0" y="0"/>
                </a:moveTo>
                <a:lnTo>
                  <a:pt x="1143394" y="0"/>
                </a:lnTo>
                <a:lnTo>
                  <a:pt x="1143394" y="711584"/>
                </a:lnTo>
                <a:lnTo>
                  <a:pt x="0" y="711584"/>
                </a:lnTo>
                <a:lnTo>
                  <a:pt x="0" y="0"/>
                </a:lnTo>
                <a:close/>
              </a:path>
            </a:pathLst>
          </a:custGeom>
          <a:blipFill>
            <a:blip r:embed="rId3"/>
            <a:stretch>
              <a:fillRect t="-3420" b="-3420"/>
            </a:stretch>
          </a:blipFill>
        </p:spPr>
        <p:txBody>
          <a:bodyPr/>
          <a:lstStyle/>
          <a:p>
            <a:endParaRPr lang="en-US" dirty="0"/>
          </a:p>
        </p:txBody>
      </p:sp>
      <p:sp>
        <p:nvSpPr>
          <p:cNvPr id="8" name="TextBox 8"/>
          <p:cNvSpPr txBox="1"/>
          <p:nvPr/>
        </p:nvSpPr>
        <p:spPr>
          <a:xfrm>
            <a:off x="10476758" y="5278390"/>
            <a:ext cx="775692"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50%</a:t>
            </a:r>
          </a:p>
        </p:txBody>
      </p:sp>
      <p:sp>
        <p:nvSpPr>
          <p:cNvPr id="9" name="TextBox 9"/>
          <p:cNvSpPr txBox="1"/>
          <p:nvPr/>
        </p:nvSpPr>
        <p:spPr>
          <a:xfrm>
            <a:off x="11991699" y="6730725"/>
            <a:ext cx="784324"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25%</a:t>
            </a:r>
          </a:p>
        </p:txBody>
      </p:sp>
      <p:sp>
        <p:nvSpPr>
          <p:cNvPr id="10" name="TextBox 10"/>
          <p:cNvSpPr txBox="1"/>
          <p:nvPr/>
        </p:nvSpPr>
        <p:spPr>
          <a:xfrm>
            <a:off x="13607839" y="7719158"/>
            <a:ext cx="700385"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10%</a:t>
            </a:r>
          </a:p>
        </p:txBody>
      </p:sp>
      <p:sp>
        <p:nvSpPr>
          <p:cNvPr id="11" name="TextBox 11"/>
          <p:cNvSpPr txBox="1"/>
          <p:nvPr/>
        </p:nvSpPr>
        <p:spPr>
          <a:xfrm>
            <a:off x="15220186" y="7914738"/>
            <a:ext cx="550813"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8%</a:t>
            </a:r>
          </a:p>
        </p:txBody>
      </p:sp>
      <p:sp>
        <p:nvSpPr>
          <p:cNvPr id="12" name="TextBox 12"/>
          <p:cNvSpPr txBox="1"/>
          <p:nvPr/>
        </p:nvSpPr>
        <p:spPr>
          <a:xfrm>
            <a:off x="16781934" y="7914738"/>
            <a:ext cx="551111"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824040" y="467360"/>
            <a:ext cx="7522964" cy="438785"/>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League Spartan"/>
                <a:ea typeface="League Spartan"/>
                <a:cs typeface="League Spartan"/>
                <a:sym typeface="League Spartan"/>
              </a:rPr>
              <a:t>INTRODUCTION TO PREDICTIVE ANALYTICS </a:t>
            </a:r>
          </a:p>
        </p:txBody>
      </p:sp>
      <p:sp>
        <p:nvSpPr>
          <p:cNvPr id="3" name="TextBox 3"/>
          <p:cNvSpPr txBox="1"/>
          <p:nvPr/>
        </p:nvSpPr>
        <p:spPr>
          <a:xfrm>
            <a:off x="6233032" y="3062857"/>
            <a:ext cx="6340368" cy="959838"/>
          </a:xfrm>
          <a:prstGeom prst="rect">
            <a:avLst/>
          </a:prstGeom>
        </p:spPr>
        <p:txBody>
          <a:bodyPr lIns="0" tIns="0" rIns="0" bIns="0" rtlCol="0" anchor="t">
            <a:spAutoFit/>
          </a:bodyPr>
          <a:lstStyle/>
          <a:p>
            <a:pPr algn="ctr">
              <a:lnSpc>
                <a:spcPts val="3889"/>
              </a:lnSpc>
            </a:pPr>
            <a:r>
              <a:rPr lang="en-US" sz="2777" dirty="0">
                <a:solidFill>
                  <a:srgbClr val="FFFFFF"/>
                </a:solidFill>
                <a:latin typeface="Anton"/>
                <a:ea typeface="Anton"/>
                <a:cs typeface="Anton"/>
                <a:sym typeface="Anton"/>
              </a:rPr>
              <a:t>Data → Analytics → Decisions → Innovation</a:t>
            </a:r>
          </a:p>
          <a:p>
            <a:pPr algn="ctr">
              <a:lnSpc>
                <a:spcPts val="3889"/>
              </a:lnSpc>
              <a:spcBef>
                <a:spcPct val="0"/>
              </a:spcBef>
            </a:pPr>
            <a:endParaRPr lang="en-US" sz="2777" dirty="0">
              <a:solidFill>
                <a:srgbClr val="FFFFFF"/>
              </a:solidFill>
              <a:latin typeface="Anton"/>
              <a:ea typeface="Anton"/>
              <a:cs typeface="Anton"/>
              <a:sym typeface="Anton"/>
            </a:endParaRPr>
          </a:p>
        </p:txBody>
      </p:sp>
      <p:sp>
        <p:nvSpPr>
          <p:cNvPr id="4" name="TextBox 4"/>
          <p:cNvSpPr txBox="1"/>
          <p:nvPr/>
        </p:nvSpPr>
        <p:spPr>
          <a:xfrm>
            <a:off x="17259300" y="9334500"/>
            <a:ext cx="152400" cy="190500"/>
          </a:xfrm>
          <a:prstGeom prst="rect">
            <a:avLst/>
          </a:prstGeom>
        </p:spPr>
        <p:txBody>
          <a:bodyPr wrap="none" lIns="0" tIns="0" rIns="0" bIns="0" rtlCol="0" anchor="t">
            <a:spAutoFit/>
          </a:bodyPr>
          <a:lstStyle/>
          <a:p>
            <a:pPr algn="ctr">
              <a:lnSpc>
                <a:spcPts val="2940"/>
              </a:lnSpc>
              <a:spcBef>
                <a:spcPct val="0"/>
              </a:spcBef>
            </a:pPr>
            <a:r>
              <a:rPr lang="en-US" sz="2100" dirty="0">
                <a:solidFill>
                  <a:srgbClr val="000000"/>
                </a:solidFill>
                <a:latin typeface="Canva Sans"/>
                <a:ea typeface="Canva Sans"/>
                <a:cs typeface="Canva Sans"/>
                <a:sym typeface="Canva Sans"/>
              </a:rPr>
              <a:t>4</a:t>
            </a:r>
          </a:p>
        </p:txBody>
      </p:sp>
      <p:sp>
        <p:nvSpPr>
          <p:cNvPr id="5" name="TextBox 5"/>
          <p:cNvSpPr txBox="1"/>
          <p:nvPr/>
        </p:nvSpPr>
        <p:spPr>
          <a:xfrm>
            <a:off x="1028700" y="1617844"/>
            <a:ext cx="16749032" cy="1108710"/>
          </a:xfrm>
          <a:prstGeom prst="rect">
            <a:avLst/>
          </a:prstGeom>
        </p:spPr>
        <p:txBody>
          <a:bodyPr lIns="0" tIns="0" rIns="0" bIns="0" rtlCol="0" anchor="t">
            <a:spAutoFit/>
          </a:bodyPr>
          <a:lstStyle/>
          <a:p>
            <a:pPr algn="l">
              <a:lnSpc>
                <a:spcPts val="2940"/>
              </a:lnSpc>
              <a:spcBef>
                <a:spcPct val="0"/>
              </a:spcBef>
            </a:pPr>
            <a:r>
              <a:rPr lang="en-US" sz="2100" b="1" dirty="0">
                <a:solidFill>
                  <a:srgbClr val="FFFFFF"/>
                </a:solidFill>
                <a:latin typeface="League Spartan"/>
                <a:ea typeface="League Spartan"/>
                <a:cs typeface="League Spartan"/>
                <a:sym typeface="League Spartan"/>
              </a:rPr>
              <a:t>Predictive analytics is a branch of advanced analytics that uses historical data, statistical algorithms, machine learning, and artificial intelligence (AI) to identify patterns and predict future outcomes. It provides actionable insights by anticipating trends, behaviors, or events based on past and current data.</a:t>
            </a:r>
          </a:p>
        </p:txBody>
      </p:sp>
      <p:sp>
        <p:nvSpPr>
          <p:cNvPr id="6" name="TextBox 6"/>
          <p:cNvSpPr txBox="1"/>
          <p:nvPr/>
        </p:nvSpPr>
        <p:spPr>
          <a:xfrm>
            <a:off x="1028700" y="3842068"/>
            <a:ext cx="16230600" cy="5566410"/>
          </a:xfrm>
          <a:prstGeom prst="rect">
            <a:avLst/>
          </a:prstGeom>
        </p:spPr>
        <p:txBody>
          <a:bodyPr lIns="0" tIns="0" rIns="0" bIns="0" rtlCol="0" anchor="t">
            <a:spAutoFit/>
          </a:bodyPr>
          <a:lstStyle/>
          <a:p>
            <a:pPr algn="l">
              <a:lnSpc>
                <a:spcPts val="2940"/>
              </a:lnSpc>
              <a:spcBef>
                <a:spcPct val="0"/>
              </a:spcBef>
            </a:pPr>
            <a:r>
              <a:rPr lang="en-US" sz="2100" b="1" dirty="0">
                <a:solidFill>
                  <a:srgbClr val="FFFFFF"/>
                </a:solidFill>
                <a:latin typeface="League Spartan"/>
                <a:ea typeface="League Spartan"/>
                <a:cs typeface="League Spartan"/>
                <a:sym typeface="League Spartan"/>
              </a:rPr>
              <a:t>Why Use Predictive Analytics?</a:t>
            </a:r>
          </a:p>
          <a:p>
            <a:pPr algn="l">
              <a:lnSpc>
                <a:spcPts val="2940"/>
              </a:lnSpc>
              <a:spcBef>
                <a:spcPct val="0"/>
              </a:spcBef>
            </a:pPr>
            <a:endParaRPr lang="en-US" sz="2100" b="1" dirty="0">
              <a:solidFill>
                <a:srgbClr val="FFFFFF"/>
              </a:solidFill>
              <a:latin typeface="League Spartan"/>
              <a:ea typeface="League Spartan"/>
              <a:cs typeface="League Spartan"/>
              <a:sym typeface="League Spartan"/>
            </a:endParaRPr>
          </a:p>
          <a:p>
            <a:pPr algn="l">
              <a:lnSpc>
                <a:spcPts val="2940"/>
              </a:lnSpc>
              <a:spcBef>
                <a:spcPct val="0"/>
              </a:spcBef>
            </a:pPr>
            <a:r>
              <a:rPr lang="en-US" sz="2100" b="1" dirty="0">
                <a:solidFill>
                  <a:srgbClr val="FFFFFF"/>
                </a:solidFill>
                <a:latin typeface="League Spartan"/>
                <a:ea typeface="League Spartan"/>
                <a:cs typeface="League Spartan"/>
                <a:sym typeface="League Spartan"/>
              </a:rPr>
              <a:t>1. Better Decision-Making: Predictive analytics helps organizations make data-driven decisions by anticipating future events, such as customer demand, financial risks, or operational challenges.</a:t>
            </a:r>
          </a:p>
          <a:p>
            <a:pPr algn="l">
              <a:lnSpc>
                <a:spcPts val="2940"/>
              </a:lnSpc>
              <a:spcBef>
                <a:spcPct val="0"/>
              </a:spcBef>
            </a:pPr>
            <a:endParaRPr lang="en-US" sz="2100" b="1" dirty="0">
              <a:solidFill>
                <a:srgbClr val="FFFFFF"/>
              </a:solidFill>
              <a:latin typeface="League Spartan"/>
              <a:ea typeface="League Spartan"/>
              <a:cs typeface="League Spartan"/>
              <a:sym typeface="League Spartan"/>
            </a:endParaRPr>
          </a:p>
          <a:p>
            <a:pPr algn="l">
              <a:lnSpc>
                <a:spcPts val="2940"/>
              </a:lnSpc>
              <a:spcBef>
                <a:spcPct val="0"/>
              </a:spcBef>
            </a:pPr>
            <a:r>
              <a:rPr lang="en-US" sz="2100" b="1" dirty="0">
                <a:solidFill>
                  <a:srgbClr val="FFFFFF"/>
                </a:solidFill>
                <a:latin typeface="League Spartan"/>
                <a:ea typeface="League Spartan"/>
                <a:cs typeface="League Spartan"/>
                <a:sym typeface="League Spartan"/>
              </a:rPr>
              <a:t>2. Improved Efficiency: Businesses can optimize operations, reduce waste, and allocate resources more effectively, such as predicting inventory needs or scheduling maintenance.</a:t>
            </a:r>
          </a:p>
          <a:p>
            <a:pPr algn="l">
              <a:lnSpc>
                <a:spcPts val="2940"/>
              </a:lnSpc>
              <a:spcBef>
                <a:spcPct val="0"/>
              </a:spcBef>
            </a:pPr>
            <a:endParaRPr lang="en-US" sz="2100" b="1" dirty="0">
              <a:solidFill>
                <a:srgbClr val="FFFFFF"/>
              </a:solidFill>
              <a:latin typeface="League Spartan"/>
              <a:ea typeface="League Spartan"/>
              <a:cs typeface="League Spartan"/>
              <a:sym typeface="League Spartan"/>
            </a:endParaRPr>
          </a:p>
          <a:p>
            <a:pPr algn="l">
              <a:lnSpc>
                <a:spcPts val="2940"/>
              </a:lnSpc>
              <a:spcBef>
                <a:spcPct val="0"/>
              </a:spcBef>
            </a:pPr>
            <a:r>
              <a:rPr lang="en-US" sz="2100" b="1" dirty="0">
                <a:solidFill>
                  <a:srgbClr val="FFFFFF"/>
                </a:solidFill>
                <a:latin typeface="League Spartan"/>
                <a:ea typeface="League Spartan"/>
                <a:cs typeface="League Spartan"/>
                <a:sym typeface="League Spartan"/>
              </a:rPr>
              <a:t>3. Enhanced Customer Experience: Personalizing products, services, and marketing efforts based on customer preferences and behaviors.</a:t>
            </a:r>
          </a:p>
          <a:p>
            <a:pPr algn="l">
              <a:lnSpc>
                <a:spcPts val="2940"/>
              </a:lnSpc>
              <a:spcBef>
                <a:spcPct val="0"/>
              </a:spcBef>
            </a:pPr>
            <a:endParaRPr lang="en-US" sz="2100" b="1" dirty="0">
              <a:solidFill>
                <a:srgbClr val="FFFFFF"/>
              </a:solidFill>
              <a:latin typeface="League Spartan"/>
              <a:ea typeface="League Spartan"/>
              <a:cs typeface="League Spartan"/>
              <a:sym typeface="League Spartan"/>
            </a:endParaRPr>
          </a:p>
          <a:p>
            <a:pPr algn="l">
              <a:lnSpc>
                <a:spcPts val="2940"/>
              </a:lnSpc>
              <a:spcBef>
                <a:spcPct val="0"/>
              </a:spcBef>
            </a:pPr>
            <a:r>
              <a:rPr lang="en-US" sz="2100" b="1" dirty="0">
                <a:solidFill>
                  <a:srgbClr val="FFFFFF"/>
                </a:solidFill>
                <a:latin typeface="League Spartan"/>
                <a:ea typeface="League Spartan"/>
                <a:cs typeface="League Spartan"/>
                <a:sym typeface="League Spartan"/>
              </a:rPr>
              <a:t>4. Competitive Advantage: Staying ahead of competitors by forecasting trends and proactively addressing market demands.</a:t>
            </a:r>
          </a:p>
          <a:p>
            <a:pPr algn="l">
              <a:lnSpc>
                <a:spcPts val="2940"/>
              </a:lnSpc>
              <a:spcBef>
                <a:spcPct val="0"/>
              </a:spcBef>
            </a:pPr>
            <a:endParaRPr lang="en-US" sz="2100" b="1" dirty="0">
              <a:solidFill>
                <a:srgbClr val="FFFFFF"/>
              </a:solidFill>
              <a:latin typeface="League Spartan"/>
              <a:ea typeface="League Spartan"/>
              <a:cs typeface="League Spartan"/>
              <a:sym typeface="League Spartan"/>
            </a:endParaRPr>
          </a:p>
          <a:p>
            <a:pPr algn="l">
              <a:lnSpc>
                <a:spcPts val="2940"/>
              </a:lnSpc>
              <a:spcBef>
                <a:spcPct val="0"/>
              </a:spcBef>
            </a:pPr>
            <a:r>
              <a:rPr lang="en-US" sz="2100" b="1" dirty="0">
                <a:solidFill>
                  <a:srgbClr val="FFFFFF"/>
                </a:solidFill>
                <a:latin typeface="League Spartan"/>
                <a:ea typeface="League Spartan"/>
                <a:cs typeface="League Spartan"/>
                <a:sym typeface="League Spartan"/>
              </a:rPr>
              <a:t>5. Cost Savings: Avoiding costly mistakes by identifying potential risks or inefficiencies early.</a:t>
            </a:r>
          </a:p>
        </p:txBody>
      </p:sp>
      <p:sp>
        <p:nvSpPr>
          <p:cNvPr id="7" name="Freeform 7"/>
          <p:cNvSpPr/>
          <p:nvPr/>
        </p:nvSpPr>
        <p:spPr>
          <a:xfrm>
            <a:off x="16694283" y="352248"/>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2"/>
            <a:stretch>
              <a:fillRect l="-26956" t="-10344" r="-31375" b="-52045"/>
            </a:stretch>
          </a:blipFill>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309" y="1614183"/>
            <a:ext cx="3911466" cy="7886560"/>
            <a:chOff x="0" y="0"/>
            <a:chExt cx="1030180" cy="2077119"/>
          </a:xfrm>
        </p:grpSpPr>
        <p:sp>
          <p:nvSpPr>
            <p:cNvPr id="3" name="Freeform 3"/>
            <p:cNvSpPr/>
            <p:nvPr/>
          </p:nvSpPr>
          <p:spPr>
            <a:xfrm>
              <a:off x="0" y="0"/>
              <a:ext cx="1030180" cy="2077119"/>
            </a:xfrm>
            <a:custGeom>
              <a:avLst/>
              <a:gdLst/>
              <a:ahLst/>
              <a:cxnLst/>
              <a:rect l="l" t="t" r="r" b="b"/>
              <a:pathLst>
                <a:path w="1030180" h="2077119">
                  <a:moveTo>
                    <a:pt x="100944" y="0"/>
                  </a:moveTo>
                  <a:lnTo>
                    <a:pt x="929236" y="0"/>
                  </a:lnTo>
                  <a:cubicBezTo>
                    <a:pt x="984986" y="0"/>
                    <a:pt x="1030180" y="45194"/>
                    <a:pt x="1030180" y="100944"/>
                  </a:cubicBezTo>
                  <a:lnTo>
                    <a:pt x="1030180" y="1976175"/>
                  </a:lnTo>
                  <a:cubicBezTo>
                    <a:pt x="1030180" y="2031925"/>
                    <a:pt x="984986" y="2077119"/>
                    <a:pt x="929236" y="2077119"/>
                  </a:cubicBezTo>
                  <a:lnTo>
                    <a:pt x="100944" y="2077119"/>
                  </a:lnTo>
                  <a:cubicBezTo>
                    <a:pt x="45194" y="2077119"/>
                    <a:pt x="0" y="2031925"/>
                    <a:pt x="0" y="1976175"/>
                  </a:cubicBezTo>
                  <a:lnTo>
                    <a:pt x="0" y="100944"/>
                  </a:lnTo>
                  <a:cubicBezTo>
                    <a:pt x="0" y="45194"/>
                    <a:pt x="45194" y="0"/>
                    <a:pt x="100944" y="0"/>
                  </a:cubicBezTo>
                  <a:close/>
                </a:path>
              </a:pathLst>
            </a:custGeom>
            <a:solidFill>
              <a:srgbClr val="000000"/>
            </a:solidFill>
          </p:spPr>
          <p:txBody>
            <a:bodyPr/>
            <a:lstStyle/>
            <a:p>
              <a:endParaRPr lang="en-US" dirty="0"/>
            </a:p>
          </p:txBody>
        </p:sp>
        <p:sp>
          <p:nvSpPr>
            <p:cNvPr id="4" name="TextBox 4"/>
            <p:cNvSpPr txBox="1"/>
            <p:nvPr/>
          </p:nvSpPr>
          <p:spPr>
            <a:xfrm>
              <a:off x="0" y="-47625"/>
              <a:ext cx="1030180" cy="2124744"/>
            </a:xfrm>
            <a:prstGeom prst="rect">
              <a:avLst/>
            </a:prstGeom>
          </p:spPr>
          <p:txBody>
            <a:bodyPr lIns="50800" tIns="50800" rIns="50800" bIns="50800" rtlCol="0" anchor="ctr"/>
            <a:lstStyle/>
            <a:p>
              <a:pPr algn="ctr">
                <a:lnSpc>
                  <a:spcPts val="3640"/>
                </a:lnSpc>
              </a:pPr>
              <a:endParaRPr dirty="0"/>
            </a:p>
          </p:txBody>
        </p:sp>
      </p:grpSp>
      <p:grpSp>
        <p:nvGrpSpPr>
          <p:cNvPr id="5" name="Group 5"/>
          <p:cNvGrpSpPr/>
          <p:nvPr/>
        </p:nvGrpSpPr>
        <p:grpSpPr>
          <a:xfrm>
            <a:off x="9126972" y="1632248"/>
            <a:ext cx="4664578" cy="7869394"/>
            <a:chOff x="0" y="0"/>
            <a:chExt cx="1228531" cy="2072598"/>
          </a:xfrm>
        </p:grpSpPr>
        <p:sp>
          <p:nvSpPr>
            <p:cNvPr id="6" name="Freeform 6"/>
            <p:cNvSpPr/>
            <p:nvPr/>
          </p:nvSpPr>
          <p:spPr>
            <a:xfrm>
              <a:off x="0" y="0"/>
              <a:ext cx="1228531" cy="2072598"/>
            </a:xfrm>
            <a:custGeom>
              <a:avLst/>
              <a:gdLst/>
              <a:ahLst/>
              <a:cxnLst/>
              <a:rect l="l" t="t" r="r" b="b"/>
              <a:pathLst>
                <a:path w="1228531" h="2072598">
                  <a:moveTo>
                    <a:pt x="84646" y="0"/>
                  </a:moveTo>
                  <a:lnTo>
                    <a:pt x="1143885" y="0"/>
                  </a:lnTo>
                  <a:cubicBezTo>
                    <a:pt x="1190633" y="0"/>
                    <a:pt x="1228531" y="37897"/>
                    <a:pt x="1228531" y="84646"/>
                  </a:cubicBezTo>
                  <a:lnTo>
                    <a:pt x="1228531" y="1987952"/>
                  </a:lnTo>
                  <a:cubicBezTo>
                    <a:pt x="1228531" y="2010401"/>
                    <a:pt x="1219613" y="2031931"/>
                    <a:pt x="1203738" y="2047805"/>
                  </a:cubicBezTo>
                  <a:cubicBezTo>
                    <a:pt x="1187864" y="2063680"/>
                    <a:pt x="1166334" y="2072598"/>
                    <a:pt x="1143885" y="2072598"/>
                  </a:cubicBezTo>
                  <a:lnTo>
                    <a:pt x="84646" y="2072598"/>
                  </a:lnTo>
                  <a:cubicBezTo>
                    <a:pt x="62197" y="2072598"/>
                    <a:pt x="40666" y="2063680"/>
                    <a:pt x="24792" y="2047805"/>
                  </a:cubicBezTo>
                  <a:cubicBezTo>
                    <a:pt x="8918" y="2031931"/>
                    <a:pt x="0" y="2010401"/>
                    <a:pt x="0" y="1987952"/>
                  </a:cubicBezTo>
                  <a:lnTo>
                    <a:pt x="0" y="84646"/>
                  </a:lnTo>
                  <a:cubicBezTo>
                    <a:pt x="0" y="37897"/>
                    <a:pt x="37897" y="0"/>
                    <a:pt x="84646" y="0"/>
                  </a:cubicBezTo>
                  <a:close/>
                </a:path>
              </a:pathLst>
            </a:custGeom>
            <a:solidFill>
              <a:srgbClr val="000000"/>
            </a:solidFill>
          </p:spPr>
          <p:txBody>
            <a:bodyPr/>
            <a:lstStyle/>
            <a:p>
              <a:endParaRPr lang="en-US" dirty="0"/>
            </a:p>
          </p:txBody>
        </p:sp>
        <p:sp>
          <p:nvSpPr>
            <p:cNvPr id="7" name="TextBox 7"/>
            <p:cNvSpPr txBox="1"/>
            <p:nvPr/>
          </p:nvSpPr>
          <p:spPr>
            <a:xfrm>
              <a:off x="0" y="-47625"/>
              <a:ext cx="1228531" cy="2120223"/>
            </a:xfrm>
            <a:prstGeom prst="rect">
              <a:avLst/>
            </a:prstGeom>
          </p:spPr>
          <p:txBody>
            <a:bodyPr lIns="50800" tIns="50800" rIns="50800" bIns="50800" rtlCol="0" anchor="ctr"/>
            <a:lstStyle/>
            <a:p>
              <a:pPr algn="ctr">
                <a:lnSpc>
                  <a:spcPts val="3640"/>
                </a:lnSpc>
              </a:pPr>
              <a:endParaRPr dirty="0"/>
            </a:p>
          </p:txBody>
        </p:sp>
      </p:grpSp>
      <p:grpSp>
        <p:nvGrpSpPr>
          <p:cNvPr id="8" name="Group 8"/>
          <p:cNvGrpSpPr/>
          <p:nvPr/>
        </p:nvGrpSpPr>
        <p:grpSpPr>
          <a:xfrm>
            <a:off x="261056" y="1790900"/>
            <a:ext cx="3681504" cy="1246064"/>
            <a:chOff x="0" y="0"/>
            <a:chExt cx="969614" cy="328181"/>
          </a:xfrm>
        </p:grpSpPr>
        <p:sp>
          <p:nvSpPr>
            <p:cNvPr id="9" name="Freeform 9"/>
            <p:cNvSpPr/>
            <p:nvPr/>
          </p:nvSpPr>
          <p:spPr>
            <a:xfrm>
              <a:off x="0" y="0"/>
              <a:ext cx="969614" cy="328181"/>
            </a:xfrm>
            <a:custGeom>
              <a:avLst/>
              <a:gdLst/>
              <a:ahLst/>
              <a:cxnLst/>
              <a:rect l="l" t="t" r="r" b="b"/>
              <a:pathLst>
                <a:path w="969614" h="328181">
                  <a:moveTo>
                    <a:pt x="766414" y="0"/>
                  </a:moveTo>
                  <a:cubicBezTo>
                    <a:pt x="878639" y="0"/>
                    <a:pt x="969614" y="73466"/>
                    <a:pt x="969614" y="164091"/>
                  </a:cubicBezTo>
                  <a:cubicBezTo>
                    <a:pt x="969614" y="254716"/>
                    <a:pt x="878639" y="328181"/>
                    <a:pt x="766414"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10" name="TextBox 10"/>
            <p:cNvSpPr txBox="1"/>
            <p:nvPr/>
          </p:nvSpPr>
          <p:spPr>
            <a:xfrm>
              <a:off x="0" y="-47625"/>
              <a:ext cx="969614" cy="375806"/>
            </a:xfrm>
            <a:prstGeom prst="rect">
              <a:avLst/>
            </a:prstGeom>
          </p:spPr>
          <p:txBody>
            <a:bodyPr lIns="50800" tIns="50800" rIns="50800" bIns="50800" rtlCol="0" anchor="b"/>
            <a:lstStyle/>
            <a:p>
              <a:pPr algn="ctr">
                <a:lnSpc>
                  <a:spcPts val="3640"/>
                </a:lnSpc>
              </a:pPr>
              <a:r>
                <a:rPr lang="en-US" sz="2600" dirty="0">
                  <a:solidFill>
                    <a:srgbClr val="000000"/>
                  </a:solidFill>
                  <a:latin typeface="League Spartan"/>
                  <a:ea typeface="League Spartan"/>
                  <a:cs typeface="League Spartan"/>
                  <a:sym typeface="League Spartan"/>
                </a:rPr>
                <a:t>Technology Focus</a:t>
              </a:r>
            </a:p>
            <a:p>
              <a:pPr algn="ctr">
                <a:lnSpc>
                  <a:spcPts val="3640"/>
                </a:lnSpc>
              </a:pPr>
              <a:endParaRPr lang="en-US" sz="2600" dirty="0">
                <a:solidFill>
                  <a:srgbClr val="000000"/>
                </a:solidFill>
                <a:latin typeface="League Spartan"/>
                <a:ea typeface="League Spartan"/>
                <a:cs typeface="League Spartan"/>
                <a:sym typeface="League Spartan"/>
              </a:endParaRPr>
            </a:p>
          </p:txBody>
        </p:sp>
      </p:grpSp>
      <p:grpSp>
        <p:nvGrpSpPr>
          <p:cNvPr id="11" name="Group 11"/>
          <p:cNvGrpSpPr/>
          <p:nvPr/>
        </p:nvGrpSpPr>
        <p:grpSpPr>
          <a:xfrm>
            <a:off x="261056" y="3364517"/>
            <a:ext cx="3681504" cy="1246064"/>
            <a:chOff x="0" y="0"/>
            <a:chExt cx="969614" cy="328181"/>
          </a:xfrm>
        </p:grpSpPr>
        <p:sp>
          <p:nvSpPr>
            <p:cNvPr id="12" name="Freeform 12"/>
            <p:cNvSpPr/>
            <p:nvPr/>
          </p:nvSpPr>
          <p:spPr>
            <a:xfrm>
              <a:off x="0" y="0"/>
              <a:ext cx="969614" cy="328181"/>
            </a:xfrm>
            <a:custGeom>
              <a:avLst/>
              <a:gdLst/>
              <a:ahLst/>
              <a:cxnLst/>
              <a:rect l="l" t="t" r="r" b="b"/>
              <a:pathLst>
                <a:path w="969614" h="328181">
                  <a:moveTo>
                    <a:pt x="766414" y="0"/>
                  </a:moveTo>
                  <a:cubicBezTo>
                    <a:pt x="878639" y="0"/>
                    <a:pt x="969614" y="73466"/>
                    <a:pt x="969614" y="164091"/>
                  </a:cubicBezTo>
                  <a:cubicBezTo>
                    <a:pt x="969614" y="254716"/>
                    <a:pt x="878639" y="328181"/>
                    <a:pt x="766414"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13" name="TextBox 13"/>
            <p:cNvSpPr txBox="1"/>
            <p:nvPr/>
          </p:nvSpPr>
          <p:spPr>
            <a:xfrm>
              <a:off x="0" y="-47625"/>
              <a:ext cx="969614" cy="375806"/>
            </a:xfrm>
            <a:prstGeom prst="rect">
              <a:avLst/>
            </a:prstGeom>
          </p:spPr>
          <p:txBody>
            <a:bodyPr lIns="50800" tIns="50800" rIns="50800" bIns="50800" rtlCol="0" anchor="ctr"/>
            <a:lstStyle/>
            <a:p>
              <a:pPr algn="ctr">
                <a:lnSpc>
                  <a:spcPts val="3640"/>
                </a:lnSpc>
              </a:pPr>
              <a:r>
                <a:rPr lang="en-US" sz="2600" dirty="0">
                  <a:solidFill>
                    <a:srgbClr val="000000"/>
                  </a:solidFill>
                  <a:latin typeface="League Spartan"/>
                  <a:ea typeface="League Spartan"/>
                  <a:cs typeface="League Spartan"/>
                  <a:sym typeface="League Spartan"/>
                </a:rPr>
                <a:t>Personalization</a:t>
              </a:r>
            </a:p>
          </p:txBody>
        </p:sp>
      </p:grpSp>
      <p:grpSp>
        <p:nvGrpSpPr>
          <p:cNvPr id="14" name="Group 14"/>
          <p:cNvGrpSpPr/>
          <p:nvPr/>
        </p:nvGrpSpPr>
        <p:grpSpPr>
          <a:xfrm>
            <a:off x="261056" y="4868550"/>
            <a:ext cx="3681504" cy="1246064"/>
            <a:chOff x="0" y="0"/>
            <a:chExt cx="969614" cy="328181"/>
          </a:xfrm>
        </p:grpSpPr>
        <p:sp>
          <p:nvSpPr>
            <p:cNvPr id="15" name="Freeform 15"/>
            <p:cNvSpPr/>
            <p:nvPr/>
          </p:nvSpPr>
          <p:spPr>
            <a:xfrm>
              <a:off x="0" y="0"/>
              <a:ext cx="969614" cy="328181"/>
            </a:xfrm>
            <a:custGeom>
              <a:avLst/>
              <a:gdLst/>
              <a:ahLst/>
              <a:cxnLst/>
              <a:rect l="l" t="t" r="r" b="b"/>
              <a:pathLst>
                <a:path w="969614" h="328181">
                  <a:moveTo>
                    <a:pt x="766414" y="0"/>
                  </a:moveTo>
                  <a:cubicBezTo>
                    <a:pt x="878639" y="0"/>
                    <a:pt x="969614" y="73466"/>
                    <a:pt x="969614" y="164091"/>
                  </a:cubicBezTo>
                  <a:cubicBezTo>
                    <a:pt x="969614" y="254716"/>
                    <a:pt x="878639" y="328181"/>
                    <a:pt x="766414"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16" name="TextBox 16"/>
            <p:cNvSpPr txBox="1"/>
            <p:nvPr/>
          </p:nvSpPr>
          <p:spPr>
            <a:xfrm>
              <a:off x="0" y="-47625"/>
              <a:ext cx="969614" cy="375806"/>
            </a:xfrm>
            <a:prstGeom prst="rect">
              <a:avLst/>
            </a:prstGeom>
          </p:spPr>
          <p:txBody>
            <a:bodyPr lIns="50800" tIns="50800" rIns="50800" bIns="50800" rtlCol="0" anchor="ctr"/>
            <a:lstStyle/>
            <a:p>
              <a:pPr algn="ctr">
                <a:lnSpc>
                  <a:spcPts val="3640"/>
                </a:lnSpc>
              </a:pPr>
              <a:r>
                <a:rPr lang="en-US" sz="2600" dirty="0">
                  <a:solidFill>
                    <a:srgbClr val="000000"/>
                  </a:solidFill>
                  <a:latin typeface="League Spartan"/>
                  <a:ea typeface="League Spartan"/>
                  <a:cs typeface="League Spartan"/>
                  <a:sym typeface="League Spartan"/>
                </a:rPr>
                <a:t>Inventory Optimization</a:t>
              </a:r>
            </a:p>
          </p:txBody>
        </p:sp>
      </p:grpSp>
      <p:grpSp>
        <p:nvGrpSpPr>
          <p:cNvPr id="17" name="Group 17"/>
          <p:cNvGrpSpPr/>
          <p:nvPr/>
        </p:nvGrpSpPr>
        <p:grpSpPr>
          <a:xfrm>
            <a:off x="261056" y="6523309"/>
            <a:ext cx="3681504" cy="1246064"/>
            <a:chOff x="0" y="0"/>
            <a:chExt cx="969614" cy="328181"/>
          </a:xfrm>
        </p:grpSpPr>
        <p:sp>
          <p:nvSpPr>
            <p:cNvPr id="18" name="Freeform 18"/>
            <p:cNvSpPr/>
            <p:nvPr/>
          </p:nvSpPr>
          <p:spPr>
            <a:xfrm>
              <a:off x="0" y="0"/>
              <a:ext cx="969614" cy="328181"/>
            </a:xfrm>
            <a:custGeom>
              <a:avLst/>
              <a:gdLst/>
              <a:ahLst/>
              <a:cxnLst/>
              <a:rect l="l" t="t" r="r" b="b"/>
              <a:pathLst>
                <a:path w="969614" h="328181">
                  <a:moveTo>
                    <a:pt x="766414" y="0"/>
                  </a:moveTo>
                  <a:cubicBezTo>
                    <a:pt x="878639" y="0"/>
                    <a:pt x="969614" y="73466"/>
                    <a:pt x="969614" y="164091"/>
                  </a:cubicBezTo>
                  <a:cubicBezTo>
                    <a:pt x="969614" y="254716"/>
                    <a:pt x="878639" y="328181"/>
                    <a:pt x="766414"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19" name="TextBox 19"/>
            <p:cNvSpPr txBox="1"/>
            <p:nvPr/>
          </p:nvSpPr>
          <p:spPr>
            <a:xfrm>
              <a:off x="0" y="-47625"/>
              <a:ext cx="969614" cy="375806"/>
            </a:xfrm>
            <a:prstGeom prst="rect">
              <a:avLst/>
            </a:prstGeom>
          </p:spPr>
          <p:txBody>
            <a:bodyPr lIns="50800" tIns="50800" rIns="50800" bIns="50800" rtlCol="0" anchor="ctr"/>
            <a:lstStyle/>
            <a:p>
              <a:pPr algn="ctr">
                <a:lnSpc>
                  <a:spcPts val="3640"/>
                </a:lnSpc>
              </a:pPr>
              <a:r>
                <a:rPr lang="en-US" sz="2600" dirty="0">
                  <a:solidFill>
                    <a:srgbClr val="000000"/>
                  </a:solidFill>
                  <a:latin typeface="League Spartan"/>
                  <a:ea typeface="League Spartan"/>
                  <a:cs typeface="League Spartan"/>
                  <a:sym typeface="League Spartan"/>
                </a:rPr>
                <a:t>Sustainability</a:t>
              </a:r>
            </a:p>
          </p:txBody>
        </p:sp>
      </p:grpSp>
      <p:grpSp>
        <p:nvGrpSpPr>
          <p:cNvPr id="20" name="Group 20"/>
          <p:cNvGrpSpPr/>
          <p:nvPr/>
        </p:nvGrpSpPr>
        <p:grpSpPr>
          <a:xfrm>
            <a:off x="261056" y="8012236"/>
            <a:ext cx="3681504" cy="1246064"/>
            <a:chOff x="0" y="0"/>
            <a:chExt cx="969614" cy="328181"/>
          </a:xfrm>
        </p:grpSpPr>
        <p:sp>
          <p:nvSpPr>
            <p:cNvPr id="21" name="Freeform 21"/>
            <p:cNvSpPr/>
            <p:nvPr/>
          </p:nvSpPr>
          <p:spPr>
            <a:xfrm>
              <a:off x="0" y="0"/>
              <a:ext cx="969614" cy="328181"/>
            </a:xfrm>
            <a:custGeom>
              <a:avLst/>
              <a:gdLst/>
              <a:ahLst/>
              <a:cxnLst/>
              <a:rect l="l" t="t" r="r" b="b"/>
              <a:pathLst>
                <a:path w="969614" h="328181">
                  <a:moveTo>
                    <a:pt x="766414" y="0"/>
                  </a:moveTo>
                  <a:cubicBezTo>
                    <a:pt x="878639" y="0"/>
                    <a:pt x="969614" y="73466"/>
                    <a:pt x="969614" y="164091"/>
                  </a:cubicBezTo>
                  <a:cubicBezTo>
                    <a:pt x="969614" y="254716"/>
                    <a:pt x="878639" y="328181"/>
                    <a:pt x="766414"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22" name="TextBox 22"/>
            <p:cNvSpPr txBox="1"/>
            <p:nvPr/>
          </p:nvSpPr>
          <p:spPr>
            <a:xfrm>
              <a:off x="0" y="-47625"/>
              <a:ext cx="969614" cy="375806"/>
            </a:xfrm>
            <a:prstGeom prst="rect">
              <a:avLst/>
            </a:prstGeom>
          </p:spPr>
          <p:txBody>
            <a:bodyPr lIns="50800" tIns="50800" rIns="50800" bIns="50800" rtlCol="0" anchor="ctr"/>
            <a:lstStyle/>
            <a:p>
              <a:pPr algn="ctr">
                <a:lnSpc>
                  <a:spcPts val="3640"/>
                </a:lnSpc>
              </a:pPr>
              <a:r>
                <a:rPr lang="en-US" sz="2600" dirty="0">
                  <a:solidFill>
                    <a:srgbClr val="000000"/>
                  </a:solidFill>
                  <a:latin typeface="League Spartan"/>
                  <a:ea typeface="League Spartan"/>
                  <a:cs typeface="League Spartan"/>
                  <a:sym typeface="League Spartan"/>
                </a:rPr>
                <a:t>Customer-Centric Approach</a:t>
              </a:r>
            </a:p>
          </p:txBody>
        </p:sp>
      </p:grpSp>
      <p:grpSp>
        <p:nvGrpSpPr>
          <p:cNvPr id="23" name="Group 23"/>
          <p:cNvGrpSpPr/>
          <p:nvPr/>
        </p:nvGrpSpPr>
        <p:grpSpPr>
          <a:xfrm>
            <a:off x="4197175" y="1614183"/>
            <a:ext cx="4815497" cy="7886560"/>
            <a:chOff x="0" y="0"/>
            <a:chExt cx="1268279" cy="2077119"/>
          </a:xfrm>
        </p:grpSpPr>
        <p:sp>
          <p:nvSpPr>
            <p:cNvPr id="24" name="Freeform 24"/>
            <p:cNvSpPr/>
            <p:nvPr/>
          </p:nvSpPr>
          <p:spPr>
            <a:xfrm>
              <a:off x="0" y="0"/>
              <a:ext cx="1268279" cy="2077119"/>
            </a:xfrm>
            <a:custGeom>
              <a:avLst/>
              <a:gdLst/>
              <a:ahLst/>
              <a:cxnLst/>
              <a:rect l="l" t="t" r="r" b="b"/>
              <a:pathLst>
                <a:path w="1268279" h="2077119">
                  <a:moveTo>
                    <a:pt x="81993" y="0"/>
                  </a:moveTo>
                  <a:lnTo>
                    <a:pt x="1186286" y="0"/>
                  </a:lnTo>
                  <a:cubicBezTo>
                    <a:pt x="1208032" y="0"/>
                    <a:pt x="1228887" y="8639"/>
                    <a:pt x="1244264" y="24015"/>
                  </a:cubicBezTo>
                  <a:cubicBezTo>
                    <a:pt x="1259641" y="39392"/>
                    <a:pt x="1268279" y="60247"/>
                    <a:pt x="1268279" y="81993"/>
                  </a:cubicBezTo>
                  <a:lnTo>
                    <a:pt x="1268279" y="1995126"/>
                  </a:lnTo>
                  <a:cubicBezTo>
                    <a:pt x="1268279" y="2016871"/>
                    <a:pt x="1259641" y="2037727"/>
                    <a:pt x="1244264" y="2053104"/>
                  </a:cubicBezTo>
                  <a:cubicBezTo>
                    <a:pt x="1228887" y="2068480"/>
                    <a:pt x="1208032" y="2077119"/>
                    <a:pt x="1186286" y="2077119"/>
                  </a:cubicBezTo>
                  <a:lnTo>
                    <a:pt x="81993" y="2077119"/>
                  </a:lnTo>
                  <a:cubicBezTo>
                    <a:pt x="60247" y="2077119"/>
                    <a:pt x="39392" y="2068480"/>
                    <a:pt x="24015" y="2053104"/>
                  </a:cubicBezTo>
                  <a:cubicBezTo>
                    <a:pt x="8639" y="2037727"/>
                    <a:pt x="0" y="2016871"/>
                    <a:pt x="0" y="1995126"/>
                  </a:cubicBezTo>
                  <a:lnTo>
                    <a:pt x="0" y="81993"/>
                  </a:lnTo>
                  <a:cubicBezTo>
                    <a:pt x="0" y="60247"/>
                    <a:pt x="8639" y="39392"/>
                    <a:pt x="24015" y="24015"/>
                  </a:cubicBezTo>
                  <a:cubicBezTo>
                    <a:pt x="39392" y="8639"/>
                    <a:pt x="60247" y="0"/>
                    <a:pt x="81993" y="0"/>
                  </a:cubicBezTo>
                  <a:close/>
                </a:path>
              </a:pathLst>
            </a:custGeom>
            <a:solidFill>
              <a:srgbClr val="000000"/>
            </a:solidFill>
          </p:spPr>
          <p:txBody>
            <a:bodyPr/>
            <a:lstStyle/>
            <a:p>
              <a:endParaRPr lang="en-US" dirty="0"/>
            </a:p>
          </p:txBody>
        </p:sp>
        <p:sp>
          <p:nvSpPr>
            <p:cNvPr id="25" name="TextBox 25"/>
            <p:cNvSpPr txBox="1"/>
            <p:nvPr/>
          </p:nvSpPr>
          <p:spPr>
            <a:xfrm>
              <a:off x="0" y="-47625"/>
              <a:ext cx="1268279" cy="2124744"/>
            </a:xfrm>
            <a:prstGeom prst="rect">
              <a:avLst/>
            </a:prstGeom>
          </p:spPr>
          <p:txBody>
            <a:bodyPr lIns="50800" tIns="50800" rIns="50800" bIns="50800" rtlCol="0" anchor="ctr"/>
            <a:lstStyle/>
            <a:p>
              <a:pPr algn="ctr">
                <a:lnSpc>
                  <a:spcPts val="3640"/>
                </a:lnSpc>
              </a:pPr>
              <a:endParaRPr dirty="0"/>
            </a:p>
          </p:txBody>
        </p:sp>
      </p:grpSp>
      <p:grpSp>
        <p:nvGrpSpPr>
          <p:cNvPr id="26" name="Group 26"/>
          <p:cNvGrpSpPr/>
          <p:nvPr/>
        </p:nvGrpSpPr>
        <p:grpSpPr>
          <a:xfrm>
            <a:off x="4378174" y="1799483"/>
            <a:ext cx="4483603" cy="1246064"/>
            <a:chOff x="0" y="0"/>
            <a:chExt cx="1180867" cy="328181"/>
          </a:xfrm>
        </p:grpSpPr>
        <p:sp>
          <p:nvSpPr>
            <p:cNvPr id="27" name="Freeform 27"/>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28" name="TextBox 28"/>
            <p:cNvSpPr txBox="1"/>
            <p:nvPr/>
          </p:nvSpPr>
          <p:spPr>
            <a:xfrm>
              <a:off x="0" y="-28575"/>
              <a:ext cx="1180867" cy="356756"/>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Acquired Celect for inventory optimization and Zodiac for customer behavior prediction.</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29" name="Group 29"/>
          <p:cNvGrpSpPr/>
          <p:nvPr/>
        </p:nvGrpSpPr>
        <p:grpSpPr>
          <a:xfrm>
            <a:off x="4727550" y="166112"/>
            <a:ext cx="3784851" cy="1143123"/>
            <a:chOff x="0" y="0"/>
            <a:chExt cx="996833" cy="301069"/>
          </a:xfrm>
        </p:grpSpPr>
        <p:sp>
          <p:nvSpPr>
            <p:cNvPr id="30" name="Freeform 30"/>
            <p:cNvSpPr/>
            <p:nvPr/>
          </p:nvSpPr>
          <p:spPr>
            <a:xfrm>
              <a:off x="0" y="0"/>
              <a:ext cx="996833" cy="301069"/>
            </a:xfrm>
            <a:custGeom>
              <a:avLst/>
              <a:gdLst/>
              <a:ahLst/>
              <a:cxnLst/>
              <a:rect l="l" t="t" r="r" b="b"/>
              <a:pathLst>
                <a:path w="996833" h="301069">
                  <a:moveTo>
                    <a:pt x="793633" y="0"/>
                  </a:moveTo>
                  <a:cubicBezTo>
                    <a:pt x="905857" y="0"/>
                    <a:pt x="996833" y="67397"/>
                    <a:pt x="996833" y="150535"/>
                  </a:cubicBezTo>
                  <a:cubicBezTo>
                    <a:pt x="996833" y="233673"/>
                    <a:pt x="905857" y="301069"/>
                    <a:pt x="793633" y="301069"/>
                  </a:cubicBezTo>
                  <a:lnTo>
                    <a:pt x="203200" y="301069"/>
                  </a:lnTo>
                  <a:cubicBezTo>
                    <a:pt x="90976" y="301069"/>
                    <a:pt x="0" y="233673"/>
                    <a:pt x="0" y="150535"/>
                  </a:cubicBezTo>
                  <a:cubicBezTo>
                    <a:pt x="0" y="67397"/>
                    <a:pt x="90976" y="0"/>
                    <a:pt x="203200" y="0"/>
                  </a:cubicBezTo>
                  <a:close/>
                </a:path>
              </a:pathLst>
            </a:custGeom>
            <a:solidFill>
              <a:srgbClr val="1E1E1E"/>
            </a:solidFill>
          </p:spPr>
          <p:txBody>
            <a:bodyPr/>
            <a:lstStyle/>
            <a:p>
              <a:endParaRPr lang="en-US" dirty="0"/>
            </a:p>
          </p:txBody>
        </p:sp>
        <p:sp>
          <p:nvSpPr>
            <p:cNvPr id="31" name="TextBox 31"/>
            <p:cNvSpPr txBox="1"/>
            <p:nvPr/>
          </p:nvSpPr>
          <p:spPr>
            <a:xfrm>
              <a:off x="0" y="-47625"/>
              <a:ext cx="996833" cy="348694"/>
            </a:xfrm>
            <a:prstGeom prst="rect">
              <a:avLst/>
            </a:prstGeom>
          </p:spPr>
          <p:txBody>
            <a:bodyPr lIns="50800" tIns="50800" rIns="50800" bIns="50800" rtlCol="0" anchor="ctr"/>
            <a:lstStyle/>
            <a:p>
              <a:pPr algn="ctr">
                <a:lnSpc>
                  <a:spcPts val="3640"/>
                </a:lnSpc>
              </a:pPr>
              <a:r>
                <a:rPr lang="en-US" sz="2600" dirty="0">
                  <a:solidFill>
                    <a:srgbClr val="FFFFFF"/>
                  </a:solidFill>
                  <a:latin typeface="League Spartan"/>
                  <a:ea typeface="League Spartan"/>
                  <a:cs typeface="League Spartan"/>
                  <a:sym typeface="League Spartan"/>
                </a:rPr>
                <a:t>Nike</a:t>
              </a:r>
            </a:p>
          </p:txBody>
        </p:sp>
      </p:gr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5</a:t>
            </a:r>
          </a:p>
        </p:txBody>
      </p:sp>
      <p:grpSp>
        <p:nvGrpSpPr>
          <p:cNvPr id="33" name="Group 33"/>
          <p:cNvGrpSpPr/>
          <p:nvPr/>
        </p:nvGrpSpPr>
        <p:grpSpPr>
          <a:xfrm>
            <a:off x="9619223" y="166112"/>
            <a:ext cx="3784851" cy="1143123"/>
            <a:chOff x="0" y="0"/>
            <a:chExt cx="996833" cy="301069"/>
          </a:xfrm>
        </p:grpSpPr>
        <p:sp>
          <p:nvSpPr>
            <p:cNvPr id="34" name="Freeform 34"/>
            <p:cNvSpPr/>
            <p:nvPr/>
          </p:nvSpPr>
          <p:spPr>
            <a:xfrm>
              <a:off x="0" y="0"/>
              <a:ext cx="996833" cy="301069"/>
            </a:xfrm>
            <a:custGeom>
              <a:avLst/>
              <a:gdLst/>
              <a:ahLst/>
              <a:cxnLst/>
              <a:rect l="l" t="t" r="r" b="b"/>
              <a:pathLst>
                <a:path w="996833" h="301069">
                  <a:moveTo>
                    <a:pt x="793633" y="0"/>
                  </a:moveTo>
                  <a:cubicBezTo>
                    <a:pt x="905857" y="0"/>
                    <a:pt x="996833" y="67397"/>
                    <a:pt x="996833" y="150535"/>
                  </a:cubicBezTo>
                  <a:cubicBezTo>
                    <a:pt x="996833" y="233673"/>
                    <a:pt x="905857" y="301069"/>
                    <a:pt x="793633" y="301069"/>
                  </a:cubicBezTo>
                  <a:lnTo>
                    <a:pt x="203200" y="301069"/>
                  </a:lnTo>
                  <a:cubicBezTo>
                    <a:pt x="90976" y="301069"/>
                    <a:pt x="0" y="233673"/>
                    <a:pt x="0" y="150535"/>
                  </a:cubicBezTo>
                  <a:cubicBezTo>
                    <a:pt x="0" y="67397"/>
                    <a:pt x="90976" y="0"/>
                    <a:pt x="203200" y="0"/>
                  </a:cubicBezTo>
                  <a:close/>
                </a:path>
              </a:pathLst>
            </a:custGeom>
            <a:solidFill>
              <a:srgbClr val="1E1E1E"/>
            </a:solidFill>
          </p:spPr>
          <p:txBody>
            <a:bodyPr/>
            <a:lstStyle/>
            <a:p>
              <a:endParaRPr lang="en-US" dirty="0"/>
            </a:p>
          </p:txBody>
        </p:sp>
        <p:sp>
          <p:nvSpPr>
            <p:cNvPr id="35" name="TextBox 35"/>
            <p:cNvSpPr txBox="1"/>
            <p:nvPr/>
          </p:nvSpPr>
          <p:spPr>
            <a:xfrm>
              <a:off x="0" y="-47625"/>
              <a:ext cx="996833" cy="348694"/>
            </a:xfrm>
            <a:prstGeom prst="rect">
              <a:avLst/>
            </a:prstGeom>
          </p:spPr>
          <p:txBody>
            <a:bodyPr lIns="50800" tIns="50800" rIns="50800" bIns="50800" rtlCol="0" anchor="ctr"/>
            <a:lstStyle/>
            <a:p>
              <a:pPr algn="ctr">
                <a:lnSpc>
                  <a:spcPts val="3640"/>
                </a:lnSpc>
              </a:pPr>
              <a:r>
                <a:rPr lang="en-US" sz="2600" dirty="0">
                  <a:solidFill>
                    <a:srgbClr val="FFFFFF"/>
                  </a:solidFill>
                  <a:latin typeface="League Spartan"/>
                  <a:ea typeface="League Spartan"/>
                  <a:cs typeface="League Spartan"/>
                  <a:sym typeface="League Spartan"/>
                </a:rPr>
                <a:t>Adidas</a:t>
              </a:r>
            </a:p>
          </p:txBody>
        </p:sp>
      </p:grpSp>
      <p:grpSp>
        <p:nvGrpSpPr>
          <p:cNvPr id="36" name="Group 36"/>
          <p:cNvGrpSpPr/>
          <p:nvPr/>
        </p:nvGrpSpPr>
        <p:grpSpPr>
          <a:xfrm>
            <a:off x="4378174" y="4943913"/>
            <a:ext cx="4483603" cy="1246064"/>
            <a:chOff x="0" y="0"/>
            <a:chExt cx="1180867" cy="328181"/>
          </a:xfrm>
        </p:grpSpPr>
        <p:sp>
          <p:nvSpPr>
            <p:cNvPr id="37" name="Freeform 37"/>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38" name="TextBox 38"/>
            <p:cNvSpPr txBox="1"/>
            <p:nvPr/>
          </p:nvSpPr>
          <p:spPr>
            <a:xfrm>
              <a:off x="0" y="-28575"/>
              <a:ext cx="1180867" cy="356756"/>
            </a:xfrm>
            <a:prstGeom prst="rect">
              <a:avLst/>
            </a:prstGeom>
          </p:spPr>
          <p:txBody>
            <a:bodyPr lIns="50800" tIns="50800" rIns="50800" bIns="50800" rtlCol="0" anchor="ctr"/>
            <a:lstStyle/>
            <a:p>
              <a:pPr algn="ctr">
                <a:lnSpc>
                  <a:spcPts val="2239"/>
                </a:lnSpc>
              </a:pPr>
              <a:r>
                <a:rPr lang="en-US" sz="1599" dirty="0">
                  <a:solidFill>
                    <a:srgbClr val="000000"/>
                  </a:solidFill>
                  <a:latin typeface="League Spartan"/>
                  <a:ea typeface="League Spartan"/>
                  <a:cs typeface="League Spartan"/>
                  <a:sym typeface="League Spartan"/>
                </a:rPr>
                <a:t>Hyper-local demand prediction minimizes overstock and markdowns.</a:t>
              </a:r>
            </a:p>
          </p:txBody>
        </p:sp>
      </p:grpSp>
      <p:grpSp>
        <p:nvGrpSpPr>
          <p:cNvPr id="39" name="Group 39"/>
          <p:cNvGrpSpPr/>
          <p:nvPr/>
        </p:nvGrpSpPr>
        <p:grpSpPr>
          <a:xfrm>
            <a:off x="4378174" y="3364517"/>
            <a:ext cx="4328075" cy="1246064"/>
            <a:chOff x="0" y="0"/>
            <a:chExt cx="1139905" cy="328181"/>
          </a:xfrm>
        </p:grpSpPr>
        <p:sp>
          <p:nvSpPr>
            <p:cNvPr id="40" name="Freeform 40"/>
            <p:cNvSpPr/>
            <p:nvPr/>
          </p:nvSpPr>
          <p:spPr>
            <a:xfrm>
              <a:off x="0" y="0"/>
              <a:ext cx="1139905" cy="328181"/>
            </a:xfrm>
            <a:custGeom>
              <a:avLst/>
              <a:gdLst/>
              <a:ahLst/>
              <a:cxnLst/>
              <a:rect l="l" t="t" r="r" b="b"/>
              <a:pathLst>
                <a:path w="1139905" h="328181">
                  <a:moveTo>
                    <a:pt x="936705" y="0"/>
                  </a:moveTo>
                  <a:cubicBezTo>
                    <a:pt x="1048929" y="0"/>
                    <a:pt x="1139905" y="73466"/>
                    <a:pt x="1139905" y="164091"/>
                  </a:cubicBezTo>
                  <a:cubicBezTo>
                    <a:pt x="1139905" y="254716"/>
                    <a:pt x="1048929" y="328181"/>
                    <a:pt x="936705"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41" name="TextBox 41"/>
            <p:cNvSpPr txBox="1"/>
            <p:nvPr/>
          </p:nvSpPr>
          <p:spPr>
            <a:xfrm>
              <a:off x="0" y="-28575"/>
              <a:ext cx="1139905" cy="356756"/>
            </a:xfrm>
            <a:prstGeom prst="rect">
              <a:avLst/>
            </a:prstGeom>
          </p:spPr>
          <p:txBody>
            <a:bodyPr lIns="50800" tIns="50800" rIns="50800" bIns="50800" rtlCol="0" anchor="ctr"/>
            <a:lstStyle/>
            <a:p>
              <a:pPr algn="ctr">
                <a:lnSpc>
                  <a:spcPts val="2660"/>
                </a:lnSpc>
              </a:pPr>
              <a:r>
                <a:rPr lang="en-US" sz="1900" dirty="0">
                  <a:solidFill>
                    <a:srgbClr val="000000"/>
                  </a:solidFill>
                  <a:latin typeface="League Spartan"/>
                  <a:ea typeface="League Spartan"/>
                  <a:cs typeface="League Spartan"/>
                  <a:sym typeface="League Spartan"/>
                </a:rPr>
                <a:t>Tailors recommendations via Nike+ apps based on user activity and preferences.</a:t>
              </a:r>
            </a:p>
            <a:p>
              <a:pPr algn="ctr">
                <a:lnSpc>
                  <a:spcPts val="840"/>
                </a:lnSpc>
              </a:pPr>
              <a:endParaRPr lang="en-US" sz="1900" dirty="0">
                <a:solidFill>
                  <a:srgbClr val="000000"/>
                </a:solidFill>
                <a:latin typeface="League Spartan"/>
                <a:ea typeface="League Spartan"/>
                <a:cs typeface="League Spartan"/>
                <a:sym typeface="League Spartan"/>
              </a:endParaRPr>
            </a:p>
          </p:txBody>
        </p:sp>
      </p:grpSp>
      <p:grpSp>
        <p:nvGrpSpPr>
          <p:cNvPr id="42" name="Group 42"/>
          <p:cNvGrpSpPr/>
          <p:nvPr/>
        </p:nvGrpSpPr>
        <p:grpSpPr>
          <a:xfrm>
            <a:off x="4378174" y="6523309"/>
            <a:ext cx="4483603" cy="1246064"/>
            <a:chOff x="0" y="0"/>
            <a:chExt cx="1180867" cy="328181"/>
          </a:xfrm>
        </p:grpSpPr>
        <p:sp>
          <p:nvSpPr>
            <p:cNvPr id="43" name="Freeform 43"/>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44" name="TextBox 44"/>
            <p:cNvSpPr txBox="1"/>
            <p:nvPr/>
          </p:nvSpPr>
          <p:spPr>
            <a:xfrm>
              <a:off x="0" y="-28575"/>
              <a:ext cx="1180867" cy="356756"/>
            </a:xfrm>
            <a:prstGeom prst="rect">
              <a:avLst/>
            </a:prstGeom>
          </p:spPr>
          <p:txBody>
            <a:bodyPr lIns="50800" tIns="50800" rIns="50800" bIns="50800" rtlCol="0" anchor="ctr"/>
            <a:lstStyle/>
            <a:p>
              <a:pPr algn="ctr">
                <a:lnSpc>
                  <a:spcPts val="2239"/>
                </a:lnSpc>
              </a:pPr>
              <a:r>
                <a:rPr lang="en-US" sz="1599" dirty="0">
                  <a:solidFill>
                    <a:srgbClr val="000000"/>
                  </a:solidFill>
                  <a:latin typeface="League Spartan"/>
                  <a:ea typeface="League Spartan"/>
                  <a:cs typeface="League Spartan"/>
                  <a:sym typeface="League Spartan"/>
                </a:rPr>
                <a:t>Focused on material efficiency through Flyknit and predictive manufacturing.</a:t>
              </a:r>
            </a:p>
          </p:txBody>
        </p:sp>
      </p:grpSp>
      <p:grpSp>
        <p:nvGrpSpPr>
          <p:cNvPr id="45" name="Group 45"/>
          <p:cNvGrpSpPr/>
          <p:nvPr/>
        </p:nvGrpSpPr>
        <p:grpSpPr>
          <a:xfrm>
            <a:off x="4378174" y="8012236"/>
            <a:ext cx="4483603" cy="1246064"/>
            <a:chOff x="0" y="0"/>
            <a:chExt cx="1180867" cy="328181"/>
          </a:xfrm>
        </p:grpSpPr>
        <p:sp>
          <p:nvSpPr>
            <p:cNvPr id="46" name="Freeform 46"/>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47" name="TextBox 47"/>
            <p:cNvSpPr txBox="1"/>
            <p:nvPr/>
          </p:nvSpPr>
          <p:spPr>
            <a:xfrm>
              <a:off x="0" y="-28575"/>
              <a:ext cx="1180867" cy="356756"/>
            </a:xfrm>
            <a:prstGeom prst="rect">
              <a:avLst/>
            </a:prstGeom>
          </p:spPr>
          <p:txBody>
            <a:bodyPr lIns="50800" tIns="50800" rIns="50800" bIns="50800" rtlCol="0" anchor="ctr"/>
            <a:lstStyle/>
            <a:p>
              <a:pPr algn="ctr">
                <a:lnSpc>
                  <a:spcPts val="2380"/>
                </a:lnSpc>
              </a:pPr>
              <a:r>
                <a:rPr lang="en-US" sz="1700" dirty="0">
                  <a:solidFill>
                    <a:srgbClr val="000000"/>
                  </a:solidFill>
                  <a:latin typeface="League Spartan"/>
                  <a:ea typeface="League Spartan"/>
                  <a:cs typeface="League Spartan"/>
                  <a:sym typeface="League Spartan"/>
                </a:rPr>
                <a:t>Prioritizes customer retention and loyalty with data-driven engagement.</a:t>
              </a:r>
            </a:p>
            <a:p>
              <a:pPr algn="ctr">
                <a:lnSpc>
                  <a:spcPts val="840"/>
                </a:lnSpc>
              </a:pPr>
              <a:endParaRPr lang="en-US" sz="1700" dirty="0">
                <a:solidFill>
                  <a:srgbClr val="000000"/>
                </a:solidFill>
                <a:latin typeface="League Spartan"/>
                <a:ea typeface="League Spartan"/>
                <a:cs typeface="League Spartan"/>
                <a:sym typeface="League Spartan"/>
              </a:endParaRPr>
            </a:p>
          </p:txBody>
        </p:sp>
      </p:grpSp>
      <p:grpSp>
        <p:nvGrpSpPr>
          <p:cNvPr id="48" name="Group 48"/>
          <p:cNvGrpSpPr/>
          <p:nvPr/>
        </p:nvGrpSpPr>
        <p:grpSpPr>
          <a:xfrm>
            <a:off x="9217460" y="1790900"/>
            <a:ext cx="4483603" cy="1330274"/>
            <a:chOff x="0" y="0"/>
            <a:chExt cx="1180867" cy="350360"/>
          </a:xfrm>
        </p:grpSpPr>
        <p:sp>
          <p:nvSpPr>
            <p:cNvPr id="49" name="Freeform 49"/>
            <p:cNvSpPr/>
            <p:nvPr/>
          </p:nvSpPr>
          <p:spPr>
            <a:xfrm>
              <a:off x="0" y="0"/>
              <a:ext cx="1180866" cy="350360"/>
            </a:xfrm>
            <a:custGeom>
              <a:avLst/>
              <a:gdLst/>
              <a:ahLst/>
              <a:cxnLst/>
              <a:rect l="l" t="t" r="r" b="b"/>
              <a:pathLst>
                <a:path w="1180866" h="350360">
                  <a:moveTo>
                    <a:pt x="977666" y="0"/>
                  </a:moveTo>
                  <a:cubicBezTo>
                    <a:pt x="1089891" y="0"/>
                    <a:pt x="1180866" y="78431"/>
                    <a:pt x="1180866" y="175180"/>
                  </a:cubicBezTo>
                  <a:cubicBezTo>
                    <a:pt x="1180866" y="271929"/>
                    <a:pt x="1089891" y="350360"/>
                    <a:pt x="977666" y="350360"/>
                  </a:cubicBezTo>
                  <a:lnTo>
                    <a:pt x="203200" y="350360"/>
                  </a:lnTo>
                  <a:cubicBezTo>
                    <a:pt x="90976" y="350360"/>
                    <a:pt x="0" y="271929"/>
                    <a:pt x="0" y="175180"/>
                  </a:cubicBezTo>
                  <a:cubicBezTo>
                    <a:pt x="0" y="78431"/>
                    <a:pt x="90976" y="0"/>
                    <a:pt x="203200" y="0"/>
                  </a:cubicBezTo>
                  <a:close/>
                </a:path>
              </a:pathLst>
            </a:custGeom>
            <a:solidFill>
              <a:srgbClr val="FFFFFF"/>
            </a:solidFill>
          </p:spPr>
          <p:txBody>
            <a:bodyPr/>
            <a:lstStyle/>
            <a:p>
              <a:endParaRPr lang="en-US" dirty="0"/>
            </a:p>
          </p:txBody>
        </p:sp>
        <p:sp>
          <p:nvSpPr>
            <p:cNvPr id="50" name="TextBox 50"/>
            <p:cNvSpPr txBox="1"/>
            <p:nvPr/>
          </p:nvSpPr>
          <p:spPr>
            <a:xfrm>
              <a:off x="0" y="-28575"/>
              <a:ext cx="1180867" cy="378935"/>
            </a:xfrm>
            <a:prstGeom prst="rect">
              <a:avLst/>
            </a:prstGeom>
          </p:spPr>
          <p:txBody>
            <a:bodyPr lIns="50800" tIns="50800" rIns="50800" bIns="50800" rtlCol="0" anchor="b"/>
            <a:lstStyle/>
            <a:p>
              <a:pPr algn="ctr">
                <a:lnSpc>
                  <a:spcPts val="2239"/>
                </a:lnSpc>
              </a:pPr>
              <a:r>
                <a:rPr lang="en-US" sz="1599" dirty="0">
                  <a:solidFill>
                    <a:srgbClr val="000000"/>
                  </a:solidFill>
                  <a:latin typeface="League Spartan"/>
                  <a:ea typeface="League Spartan"/>
                  <a:cs typeface="League Spartan"/>
                  <a:sym typeface="League Spartan"/>
                </a:rPr>
                <a:t>Built in-house forecasting engine for long-term sales prediction and category insights.</a:t>
              </a:r>
            </a:p>
            <a:p>
              <a:pPr algn="ctr">
                <a:lnSpc>
                  <a:spcPts val="2379"/>
                </a:lnSpc>
              </a:pPr>
              <a:endParaRPr lang="en-US" sz="1599" dirty="0">
                <a:solidFill>
                  <a:srgbClr val="000000"/>
                </a:solidFill>
                <a:latin typeface="League Spartan"/>
                <a:ea typeface="League Spartan"/>
                <a:cs typeface="League Spartan"/>
                <a:sym typeface="League Spartan"/>
              </a:endParaRPr>
            </a:p>
          </p:txBody>
        </p:sp>
      </p:grpSp>
      <p:grpSp>
        <p:nvGrpSpPr>
          <p:cNvPr id="51" name="Group 51"/>
          <p:cNvGrpSpPr/>
          <p:nvPr/>
        </p:nvGrpSpPr>
        <p:grpSpPr>
          <a:xfrm>
            <a:off x="9269847" y="7979803"/>
            <a:ext cx="4483603" cy="1246064"/>
            <a:chOff x="0" y="0"/>
            <a:chExt cx="1180867" cy="328181"/>
          </a:xfrm>
        </p:grpSpPr>
        <p:sp>
          <p:nvSpPr>
            <p:cNvPr id="52" name="Freeform 52"/>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53" name="TextBox 53"/>
            <p:cNvSpPr txBox="1"/>
            <p:nvPr/>
          </p:nvSpPr>
          <p:spPr>
            <a:xfrm>
              <a:off x="0" y="-28575"/>
              <a:ext cx="1180867" cy="356756"/>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Emphasizes localized trends and regional preferences to drive engagement.</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54" name="Group 54"/>
          <p:cNvGrpSpPr/>
          <p:nvPr/>
        </p:nvGrpSpPr>
        <p:grpSpPr>
          <a:xfrm>
            <a:off x="9217460" y="3364517"/>
            <a:ext cx="4483603" cy="1246064"/>
            <a:chOff x="0" y="0"/>
            <a:chExt cx="1180867" cy="328181"/>
          </a:xfrm>
        </p:grpSpPr>
        <p:sp>
          <p:nvSpPr>
            <p:cNvPr id="55" name="Freeform 55"/>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56" name="TextBox 56"/>
            <p:cNvSpPr txBox="1"/>
            <p:nvPr/>
          </p:nvSpPr>
          <p:spPr>
            <a:xfrm>
              <a:off x="0" y="-28575"/>
              <a:ext cx="1180867" cy="356756"/>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Offers personalized digital experiences and uses speedfactory for localized manufacturing.</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57" name="Group 57"/>
          <p:cNvGrpSpPr/>
          <p:nvPr/>
        </p:nvGrpSpPr>
        <p:grpSpPr>
          <a:xfrm>
            <a:off x="9217460" y="4868550"/>
            <a:ext cx="4483603" cy="1246064"/>
            <a:chOff x="0" y="0"/>
            <a:chExt cx="1180867" cy="328181"/>
          </a:xfrm>
        </p:grpSpPr>
        <p:sp>
          <p:nvSpPr>
            <p:cNvPr id="58" name="Freeform 58"/>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59" name="TextBox 59"/>
            <p:cNvSpPr txBox="1"/>
            <p:nvPr/>
          </p:nvSpPr>
          <p:spPr>
            <a:xfrm>
              <a:off x="0" y="-28575"/>
              <a:ext cx="1180867" cy="356756"/>
            </a:xfrm>
            <a:prstGeom prst="rect">
              <a:avLst/>
            </a:prstGeom>
          </p:spPr>
          <p:txBody>
            <a:bodyPr lIns="50800" tIns="50800" rIns="50800" bIns="50800" rtlCol="0" anchor="ctr"/>
            <a:lstStyle/>
            <a:p>
              <a:pPr algn="ctr">
                <a:lnSpc>
                  <a:spcPts val="2240"/>
                </a:lnSpc>
              </a:pPr>
              <a:r>
                <a:rPr lang="en-US" sz="1600" dirty="0">
                  <a:solidFill>
                    <a:srgbClr val="000000"/>
                  </a:solidFill>
                  <a:latin typeface="League Spartan"/>
                  <a:ea typeface="League Spartan"/>
                  <a:cs typeface="League Spartan"/>
                  <a:sym typeface="League Spartan"/>
                </a:rPr>
                <a:t>Predicts demand for limited-edition products, ensuring exclusivity and sell-through rates.</a:t>
              </a:r>
            </a:p>
            <a:p>
              <a:pPr algn="ctr">
                <a:lnSpc>
                  <a:spcPts val="840"/>
                </a:lnSpc>
              </a:pPr>
              <a:endParaRPr lang="en-US" sz="1600" dirty="0">
                <a:solidFill>
                  <a:srgbClr val="000000"/>
                </a:solidFill>
                <a:latin typeface="League Spartan"/>
                <a:ea typeface="League Spartan"/>
                <a:cs typeface="League Spartan"/>
                <a:sym typeface="League Spartan"/>
              </a:endParaRPr>
            </a:p>
          </p:txBody>
        </p:sp>
      </p:grpSp>
      <p:grpSp>
        <p:nvGrpSpPr>
          <p:cNvPr id="60" name="Group 60"/>
          <p:cNvGrpSpPr/>
          <p:nvPr/>
        </p:nvGrpSpPr>
        <p:grpSpPr>
          <a:xfrm>
            <a:off x="9269847" y="6424176"/>
            <a:ext cx="4483603" cy="1246064"/>
            <a:chOff x="0" y="0"/>
            <a:chExt cx="1180867" cy="328181"/>
          </a:xfrm>
        </p:grpSpPr>
        <p:sp>
          <p:nvSpPr>
            <p:cNvPr id="61" name="Freeform 61"/>
            <p:cNvSpPr/>
            <p:nvPr/>
          </p:nvSpPr>
          <p:spPr>
            <a:xfrm>
              <a:off x="0" y="0"/>
              <a:ext cx="1180866" cy="328181"/>
            </a:xfrm>
            <a:custGeom>
              <a:avLst/>
              <a:gdLst/>
              <a:ahLst/>
              <a:cxnLst/>
              <a:rect l="l" t="t" r="r" b="b"/>
              <a:pathLst>
                <a:path w="1180866" h="328181">
                  <a:moveTo>
                    <a:pt x="977666" y="0"/>
                  </a:moveTo>
                  <a:cubicBezTo>
                    <a:pt x="1089891" y="0"/>
                    <a:pt x="1180866" y="73466"/>
                    <a:pt x="1180866" y="164091"/>
                  </a:cubicBezTo>
                  <a:cubicBezTo>
                    <a:pt x="1180866" y="254716"/>
                    <a:pt x="1089891" y="328181"/>
                    <a:pt x="977666" y="328181"/>
                  </a:cubicBezTo>
                  <a:lnTo>
                    <a:pt x="203200" y="328181"/>
                  </a:lnTo>
                  <a:cubicBezTo>
                    <a:pt x="90976" y="328181"/>
                    <a:pt x="0" y="254716"/>
                    <a:pt x="0" y="164091"/>
                  </a:cubicBezTo>
                  <a:cubicBezTo>
                    <a:pt x="0" y="73466"/>
                    <a:pt x="90976" y="0"/>
                    <a:pt x="203200" y="0"/>
                  </a:cubicBezTo>
                  <a:close/>
                </a:path>
              </a:pathLst>
            </a:custGeom>
            <a:solidFill>
              <a:srgbClr val="FFFFFF"/>
            </a:solidFill>
          </p:spPr>
          <p:txBody>
            <a:bodyPr/>
            <a:lstStyle/>
            <a:p>
              <a:endParaRPr lang="en-US" dirty="0"/>
            </a:p>
          </p:txBody>
        </p:sp>
        <p:sp>
          <p:nvSpPr>
            <p:cNvPr id="62" name="TextBox 62"/>
            <p:cNvSpPr txBox="1"/>
            <p:nvPr/>
          </p:nvSpPr>
          <p:spPr>
            <a:xfrm>
              <a:off x="0" y="-28575"/>
              <a:ext cx="1180867" cy="356756"/>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Leverages lifecycle data for sustainable product innovation, like Futurecraft Loop.</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63" name="Group 63"/>
          <p:cNvGrpSpPr/>
          <p:nvPr/>
        </p:nvGrpSpPr>
        <p:grpSpPr>
          <a:xfrm>
            <a:off x="13905850" y="1614183"/>
            <a:ext cx="4235717" cy="7851329"/>
            <a:chOff x="0" y="0"/>
            <a:chExt cx="1115580" cy="2067840"/>
          </a:xfrm>
        </p:grpSpPr>
        <p:sp>
          <p:nvSpPr>
            <p:cNvPr id="64" name="Freeform 64"/>
            <p:cNvSpPr/>
            <p:nvPr/>
          </p:nvSpPr>
          <p:spPr>
            <a:xfrm>
              <a:off x="0" y="0"/>
              <a:ext cx="1115580" cy="2067840"/>
            </a:xfrm>
            <a:custGeom>
              <a:avLst/>
              <a:gdLst/>
              <a:ahLst/>
              <a:cxnLst/>
              <a:rect l="l" t="t" r="r" b="b"/>
              <a:pathLst>
                <a:path w="1115580" h="2067840">
                  <a:moveTo>
                    <a:pt x="93216" y="0"/>
                  </a:moveTo>
                  <a:lnTo>
                    <a:pt x="1022364" y="0"/>
                  </a:lnTo>
                  <a:cubicBezTo>
                    <a:pt x="1073846" y="0"/>
                    <a:pt x="1115580" y="41734"/>
                    <a:pt x="1115580" y="93216"/>
                  </a:cubicBezTo>
                  <a:lnTo>
                    <a:pt x="1115580" y="1974623"/>
                  </a:lnTo>
                  <a:cubicBezTo>
                    <a:pt x="1115580" y="2026105"/>
                    <a:pt x="1073846" y="2067840"/>
                    <a:pt x="1022364" y="2067840"/>
                  </a:cubicBezTo>
                  <a:lnTo>
                    <a:pt x="93216" y="2067840"/>
                  </a:lnTo>
                  <a:cubicBezTo>
                    <a:pt x="68494" y="2067840"/>
                    <a:pt x="44784" y="2058019"/>
                    <a:pt x="27302" y="2040537"/>
                  </a:cubicBezTo>
                  <a:cubicBezTo>
                    <a:pt x="9821" y="2023056"/>
                    <a:pt x="0" y="1999346"/>
                    <a:pt x="0" y="1974623"/>
                  </a:cubicBezTo>
                  <a:lnTo>
                    <a:pt x="0" y="93216"/>
                  </a:lnTo>
                  <a:cubicBezTo>
                    <a:pt x="0" y="68494"/>
                    <a:pt x="9821" y="44784"/>
                    <a:pt x="27302" y="27302"/>
                  </a:cubicBezTo>
                  <a:cubicBezTo>
                    <a:pt x="44784" y="9821"/>
                    <a:pt x="68494" y="0"/>
                    <a:pt x="93216" y="0"/>
                  </a:cubicBezTo>
                  <a:close/>
                </a:path>
              </a:pathLst>
            </a:custGeom>
            <a:solidFill>
              <a:srgbClr val="000000"/>
            </a:solidFill>
          </p:spPr>
          <p:txBody>
            <a:bodyPr/>
            <a:lstStyle/>
            <a:p>
              <a:endParaRPr lang="en-US" dirty="0"/>
            </a:p>
          </p:txBody>
        </p:sp>
        <p:sp>
          <p:nvSpPr>
            <p:cNvPr id="65" name="TextBox 65"/>
            <p:cNvSpPr txBox="1"/>
            <p:nvPr/>
          </p:nvSpPr>
          <p:spPr>
            <a:xfrm>
              <a:off x="0" y="-47625"/>
              <a:ext cx="1115580" cy="2115465"/>
            </a:xfrm>
            <a:prstGeom prst="rect">
              <a:avLst/>
            </a:prstGeom>
          </p:spPr>
          <p:txBody>
            <a:bodyPr lIns="50800" tIns="50800" rIns="50800" bIns="50800" rtlCol="0" anchor="ctr"/>
            <a:lstStyle/>
            <a:p>
              <a:pPr algn="ctr">
                <a:lnSpc>
                  <a:spcPts val="3640"/>
                </a:lnSpc>
              </a:pPr>
              <a:endParaRPr dirty="0"/>
            </a:p>
          </p:txBody>
        </p:sp>
      </p:grpSp>
      <p:grpSp>
        <p:nvGrpSpPr>
          <p:cNvPr id="66" name="Group 66"/>
          <p:cNvGrpSpPr/>
          <p:nvPr/>
        </p:nvGrpSpPr>
        <p:grpSpPr>
          <a:xfrm>
            <a:off x="14131283" y="166112"/>
            <a:ext cx="3784851" cy="1143123"/>
            <a:chOff x="0" y="0"/>
            <a:chExt cx="996833" cy="301069"/>
          </a:xfrm>
        </p:grpSpPr>
        <p:sp>
          <p:nvSpPr>
            <p:cNvPr id="67" name="Freeform 67"/>
            <p:cNvSpPr/>
            <p:nvPr/>
          </p:nvSpPr>
          <p:spPr>
            <a:xfrm>
              <a:off x="0" y="0"/>
              <a:ext cx="996833" cy="301069"/>
            </a:xfrm>
            <a:custGeom>
              <a:avLst/>
              <a:gdLst/>
              <a:ahLst/>
              <a:cxnLst/>
              <a:rect l="l" t="t" r="r" b="b"/>
              <a:pathLst>
                <a:path w="996833" h="301069">
                  <a:moveTo>
                    <a:pt x="793633" y="0"/>
                  </a:moveTo>
                  <a:cubicBezTo>
                    <a:pt x="905857" y="0"/>
                    <a:pt x="996833" y="67397"/>
                    <a:pt x="996833" y="150535"/>
                  </a:cubicBezTo>
                  <a:cubicBezTo>
                    <a:pt x="996833" y="233673"/>
                    <a:pt x="905857" y="301069"/>
                    <a:pt x="793633" y="301069"/>
                  </a:cubicBezTo>
                  <a:lnTo>
                    <a:pt x="203200" y="301069"/>
                  </a:lnTo>
                  <a:cubicBezTo>
                    <a:pt x="90976" y="301069"/>
                    <a:pt x="0" y="233673"/>
                    <a:pt x="0" y="150535"/>
                  </a:cubicBezTo>
                  <a:cubicBezTo>
                    <a:pt x="0" y="67397"/>
                    <a:pt x="90976" y="0"/>
                    <a:pt x="203200" y="0"/>
                  </a:cubicBezTo>
                  <a:close/>
                </a:path>
              </a:pathLst>
            </a:custGeom>
            <a:solidFill>
              <a:srgbClr val="1E1E1E"/>
            </a:solidFill>
          </p:spPr>
          <p:txBody>
            <a:bodyPr/>
            <a:lstStyle/>
            <a:p>
              <a:endParaRPr lang="en-US" dirty="0"/>
            </a:p>
          </p:txBody>
        </p:sp>
        <p:sp>
          <p:nvSpPr>
            <p:cNvPr id="68" name="TextBox 68"/>
            <p:cNvSpPr txBox="1"/>
            <p:nvPr/>
          </p:nvSpPr>
          <p:spPr>
            <a:xfrm>
              <a:off x="0" y="-47625"/>
              <a:ext cx="996833" cy="348694"/>
            </a:xfrm>
            <a:prstGeom prst="rect">
              <a:avLst/>
            </a:prstGeom>
          </p:spPr>
          <p:txBody>
            <a:bodyPr lIns="50800" tIns="50800" rIns="50800" bIns="50800" rtlCol="0" anchor="ctr"/>
            <a:lstStyle/>
            <a:p>
              <a:pPr algn="ctr">
                <a:lnSpc>
                  <a:spcPts val="3640"/>
                </a:lnSpc>
              </a:pPr>
              <a:r>
                <a:rPr lang="en-US" sz="2600" dirty="0">
                  <a:solidFill>
                    <a:srgbClr val="FFFFFF"/>
                  </a:solidFill>
                  <a:latin typeface="League Spartan"/>
                  <a:ea typeface="League Spartan"/>
                  <a:cs typeface="League Spartan"/>
                  <a:sym typeface="League Spartan"/>
                </a:rPr>
                <a:t>Under Armour</a:t>
              </a:r>
            </a:p>
          </p:txBody>
        </p:sp>
      </p:grpSp>
      <p:grpSp>
        <p:nvGrpSpPr>
          <p:cNvPr id="69" name="Group 69"/>
          <p:cNvGrpSpPr/>
          <p:nvPr/>
        </p:nvGrpSpPr>
        <p:grpSpPr>
          <a:xfrm>
            <a:off x="14075418" y="1669038"/>
            <a:ext cx="3896580" cy="1489788"/>
            <a:chOff x="0" y="0"/>
            <a:chExt cx="1026260" cy="392372"/>
          </a:xfrm>
        </p:grpSpPr>
        <p:sp>
          <p:nvSpPr>
            <p:cNvPr id="70" name="Freeform 70"/>
            <p:cNvSpPr/>
            <p:nvPr/>
          </p:nvSpPr>
          <p:spPr>
            <a:xfrm>
              <a:off x="0" y="0"/>
              <a:ext cx="1026260" cy="392372"/>
            </a:xfrm>
            <a:custGeom>
              <a:avLst/>
              <a:gdLst/>
              <a:ahLst/>
              <a:cxnLst/>
              <a:rect l="l" t="t" r="r" b="b"/>
              <a:pathLst>
                <a:path w="1026260" h="392372">
                  <a:moveTo>
                    <a:pt x="823060" y="0"/>
                  </a:moveTo>
                  <a:cubicBezTo>
                    <a:pt x="935284" y="0"/>
                    <a:pt x="1026260" y="87836"/>
                    <a:pt x="1026260" y="196186"/>
                  </a:cubicBezTo>
                  <a:cubicBezTo>
                    <a:pt x="1026260" y="304537"/>
                    <a:pt x="935284" y="392372"/>
                    <a:pt x="823060" y="392372"/>
                  </a:cubicBezTo>
                  <a:lnTo>
                    <a:pt x="203200" y="392372"/>
                  </a:lnTo>
                  <a:cubicBezTo>
                    <a:pt x="90976" y="392372"/>
                    <a:pt x="0" y="304537"/>
                    <a:pt x="0" y="196186"/>
                  </a:cubicBezTo>
                  <a:cubicBezTo>
                    <a:pt x="0" y="87836"/>
                    <a:pt x="90976" y="0"/>
                    <a:pt x="203200" y="0"/>
                  </a:cubicBezTo>
                  <a:close/>
                </a:path>
              </a:pathLst>
            </a:custGeom>
            <a:solidFill>
              <a:srgbClr val="FFFFFF"/>
            </a:solidFill>
          </p:spPr>
          <p:txBody>
            <a:bodyPr/>
            <a:lstStyle/>
            <a:p>
              <a:endParaRPr lang="en-US" dirty="0"/>
            </a:p>
          </p:txBody>
        </p:sp>
        <p:sp>
          <p:nvSpPr>
            <p:cNvPr id="71" name="TextBox 71"/>
            <p:cNvSpPr txBox="1"/>
            <p:nvPr/>
          </p:nvSpPr>
          <p:spPr>
            <a:xfrm>
              <a:off x="0" y="-28575"/>
              <a:ext cx="1026260" cy="420947"/>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 Relies on MyFitnessPal and MapMyFitness data to develop real-time adaptive fabric innovations.</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72" name="Group 72"/>
          <p:cNvGrpSpPr/>
          <p:nvPr/>
        </p:nvGrpSpPr>
        <p:grpSpPr>
          <a:xfrm>
            <a:off x="14048725" y="3200931"/>
            <a:ext cx="3896580" cy="1489788"/>
            <a:chOff x="0" y="0"/>
            <a:chExt cx="1026260" cy="392372"/>
          </a:xfrm>
        </p:grpSpPr>
        <p:sp>
          <p:nvSpPr>
            <p:cNvPr id="73" name="Freeform 73"/>
            <p:cNvSpPr/>
            <p:nvPr/>
          </p:nvSpPr>
          <p:spPr>
            <a:xfrm>
              <a:off x="0" y="0"/>
              <a:ext cx="1026260" cy="392372"/>
            </a:xfrm>
            <a:custGeom>
              <a:avLst/>
              <a:gdLst/>
              <a:ahLst/>
              <a:cxnLst/>
              <a:rect l="l" t="t" r="r" b="b"/>
              <a:pathLst>
                <a:path w="1026260" h="392372">
                  <a:moveTo>
                    <a:pt x="823060" y="0"/>
                  </a:moveTo>
                  <a:cubicBezTo>
                    <a:pt x="935284" y="0"/>
                    <a:pt x="1026260" y="87836"/>
                    <a:pt x="1026260" y="196186"/>
                  </a:cubicBezTo>
                  <a:cubicBezTo>
                    <a:pt x="1026260" y="304537"/>
                    <a:pt x="935284" y="392372"/>
                    <a:pt x="823060" y="392372"/>
                  </a:cubicBezTo>
                  <a:lnTo>
                    <a:pt x="203200" y="392372"/>
                  </a:lnTo>
                  <a:cubicBezTo>
                    <a:pt x="90976" y="392372"/>
                    <a:pt x="0" y="304537"/>
                    <a:pt x="0" y="196186"/>
                  </a:cubicBezTo>
                  <a:cubicBezTo>
                    <a:pt x="0" y="87836"/>
                    <a:pt x="90976" y="0"/>
                    <a:pt x="203200" y="0"/>
                  </a:cubicBezTo>
                  <a:close/>
                </a:path>
              </a:pathLst>
            </a:custGeom>
            <a:solidFill>
              <a:srgbClr val="FFFFFF"/>
            </a:solidFill>
          </p:spPr>
          <p:txBody>
            <a:bodyPr/>
            <a:lstStyle/>
            <a:p>
              <a:endParaRPr lang="en-US" dirty="0"/>
            </a:p>
          </p:txBody>
        </p:sp>
        <p:sp>
          <p:nvSpPr>
            <p:cNvPr id="74" name="TextBox 74"/>
            <p:cNvSpPr txBox="1"/>
            <p:nvPr/>
          </p:nvSpPr>
          <p:spPr>
            <a:xfrm>
              <a:off x="0" y="-28575"/>
              <a:ext cx="1026260" cy="420947"/>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 Provides real-time fabric adjustments and personalized suggestions via connected apps.</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75" name="Group 75"/>
          <p:cNvGrpSpPr/>
          <p:nvPr/>
        </p:nvGrpSpPr>
        <p:grpSpPr>
          <a:xfrm>
            <a:off x="14075418" y="4728819"/>
            <a:ext cx="3896580" cy="1507657"/>
            <a:chOff x="0" y="0"/>
            <a:chExt cx="1026260" cy="397078"/>
          </a:xfrm>
        </p:grpSpPr>
        <p:sp>
          <p:nvSpPr>
            <p:cNvPr id="76" name="Freeform 76"/>
            <p:cNvSpPr/>
            <p:nvPr/>
          </p:nvSpPr>
          <p:spPr>
            <a:xfrm>
              <a:off x="0" y="0"/>
              <a:ext cx="1026260" cy="397078"/>
            </a:xfrm>
            <a:custGeom>
              <a:avLst/>
              <a:gdLst/>
              <a:ahLst/>
              <a:cxnLst/>
              <a:rect l="l" t="t" r="r" b="b"/>
              <a:pathLst>
                <a:path w="1026260" h="397078">
                  <a:moveTo>
                    <a:pt x="823060" y="0"/>
                  </a:moveTo>
                  <a:cubicBezTo>
                    <a:pt x="935284" y="0"/>
                    <a:pt x="1026260" y="88889"/>
                    <a:pt x="1026260" y="198539"/>
                  </a:cubicBezTo>
                  <a:cubicBezTo>
                    <a:pt x="1026260" y="308189"/>
                    <a:pt x="935284" y="397078"/>
                    <a:pt x="823060" y="397078"/>
                  </a:cubicBezTo>
                  <a:lnTo>
                    <a:pt x="203200" y="397078"/>
                  </a:lnTo>
                  <a:cubicBezTo>
                    <a:pt x="90976" y="397078"/>
                    <a:pt x="0" y="308189"/>
                    <a:pt x="0" y="198539"/>
                  </a:cubicBezTo>
                  <a:cubicBezTo>
                    <a:pt x="0" y="88889"/>
                    <a:pt x="90976" y="0"/>
                    <a:pt x="203200" y="0"/>
                  </a:cubicBezTo>
                  <a:close/>
                </a:path>
              </a:pathLst>
            </a:custGeom>
            <a:solidFill>
              <a:srgbClr val="FFFFFF"/>
            </a:solidFill>
          </p:spPr>
          <p:txBody>
            <a:bodyPr/>
            <a:lstStyle/>
            <a:p>
              <a:endParaRPr lang="en-US" dirty="0"/>
            </a:p>
          </p:txBody>
        </p:sp>
        <p:sp>
          <p:nvSpPr>
            <p:cNvPr id="77" name="TextBox 77"/>
            <p:cNvSpPr txBox="1"/>
            <p:nvPr/>
          </p:nvSpPr>
          <p:spPr>
            <a:xfrm>
              <a:off x="0" y="-28575"/>
              <a:ext cx="1026260" cy="425653"/>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  Forecasts demand for adaptive fabrics, ensuring timely production and minimizing waste.</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78" name="Group 78"/>
          <p:cNvGrpSpPr/>
          <p:nvPr/>
        </p:nvGrpSpPr>
        <p:grpSpPr>
          <a:xfrm>
            <a:off x="14075418" y="6302314"/>
            <a:ext cx="3896580" cy="1489788"/>
            <a:chOff x="0" y="0"/>
            <a:chExt cx="1026260" cy="392372"/>
          </a:xfrm>
        </p:grpSpPr>
        <p:sp>
          <p:nvSpPr>
            <p:cNvPr id="79" name="Freeform 79"/>
            <p:cNvSpPr/>
            <p:nvPr/>
          </p:nvSpPr>
          <p:spPr>
            <a:xfrm>
              <a:off x="0" y="0"/>
              <a:ext cx="1026260" cy="392372"/>
            </a:xfrm>
            <a:custGeom>
              <a:avLst/>
              <a:gdLst/>
              <a:ahLst/>
              <a:cxnLst/>
              <a:rect l="l" t="t" r="r" b="b"/>
              <a:pathLst>
                <a:path w="1026260" h="392372">
                  <a:moveTo>
                    <a:pt x="823060" y="0"/>
                  </a:moveTo>
                  <a:cubicBezTo>
                    <a:pt x="935284" y="0"/>
                    <a:pt x="1026260" y="87836"/>
                    <a:pt x="1026260" y="196186"/>
                  </a:cubicBezTo>
                  <a:cubicBezTo>
                    <a:pt x="1026260" y="304537"/>
                    <a:pt x="935284" y="392372"/>
                    <a:pt x="823060" y="392372"/>
                  </a:cubicBezTo>
                  <a:lnTo>
                    <a:pt x="203200" y="392372"/>
                  </a:lnTo>
                  <a:cubicBezTo>
                    <a:pt x="90976" y="392372"/>
                    <a:pt x="0" y="304537"/>
                    <a:pt x="0" y="196186"/>
                  </a:cubicBezTo>
                  <a:cubicBezTo>
                    <a:pt x="0" y="87836"/>
                    <a:pt x="90976" y="0"/>
                    <a:pt x="203200" y="0"/>
                  </a:cubicBezTo>
                  <a:close/>
                </a:path>
              </a:pathLst>
            </a:custGeom>
            <a:solidFill>
              <a:srgbClr val="FFFFFF"/>
            </a:solidFill>
          </p:spPr>
          <p:txBody>
            <a:bodyPr/>
            <a:lstStyle/>
            <a:p>
              <a:endParaRPr lang="en-US" dirty="0"/>
            </a:p>
          </p:txBody>
        </p:sp>
        <p:sp>
          <p:nvSpPr>
            <p:cNvPr id="80" name="TextBox 80"/>
            <p:cNvSpPr txBox="1"/>
            <p:nvPr/>
          </p:nvSpPr>
          <p:spPr>
            <a:xfrm>
              <a:off x="0" y="-28575"/>
              <a:ext cx="1026260" cy="420947"/>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Plans for durable, recyclable adaptive fabrics to meet sustainability goals.</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grpSp>
        <p:nvGrpSpPr>
          <p:cNvPr id="81" name="Group 81"/>
          <p:cNvGrpSpPr/>
          <p:nvPr/>
        </p:nvGrpSpPr>
        <p:grpSpPr>
          <a:xfrm>
            <a:off x="14075418" y="7857941"/>
            <a:ext cx="3896580" cy="1489788"/>
            <a:chOff x="0" y="0"/>
            <a:chExt cx="1026260" cy="392372"/>
          </a:xfrm>
        </p:grpSpPr>
        <p:sp>
          <p:nvSpPr>
            <p:cNvPr id="82" name="Freeform 82"/>
            <p:cNvSpPr/>
            <p:nvPr/>
          </p:nvSpPr>
          <p:spPr>
            <a:xfrm>
              <a:off x="0" y="0"/>
              <a:ext cx="1026260" cy="392372"/>
            </a:xfrm>
            <a:custGeom>
              <a:avLst/>
              <a:gdLst/>
              <a:ahLst/>
              <a:cxnLst/>
              <a:rect l="l" t="t" r="r" b="b"/>
              <a:pathLst>
                <a:path w="1026260" h="392372">
                  <a:moveTo>
                    <a:pt x="823060" y="0"/>
                  </a:moveTo>
                  <a:cubicBezTo>
                    <a:pt x="935284" y="0"/>
                    <a:pt x="1026260" y="87836"/>
                    <a:pt x="1026260" y="196186"/>
                  </a:cubicBezTo>
                  <a:cubicBezTo>
                    <a:pt x="1026260" y="304537"/>
                    <a:pt x="935284" y="392372"/>
                    <a:pt x="823060" y="392372"/>
                  </a:cubicBezTo>
                  <a:lnTo>
                    <a:pt x="203200" y="392372"/>
                  </a:lnTo>
                  <a:cubicBezTo>
                    <a:pt x="90976" y="392372"/>
                    <a:pt x="0" y="304537"/>
                    <a:pt x="0" y="196186"/>
                  </a:cubicBezTo>
                  <a:cubicBezTo>
                    <a:pt x="0" y="87836"/>
                    <a:pt x="90976" y="0"/>
                    <a:pt x="203200" y="0"/>
                  </a:cubicBezTo>
                  <a:close/>
                </a:path>
              </a:pathLst>
            </a:custGeom>
            <a:solidFill>
              <a:srgbClr val="FFFFFF"/>
            </a:solidFill>
          </p:spPr>
          <p:txBody>
            <a:bodyPr/>
            <a:lstStyle/>
            <a:p>
              <a:endParaRPr lang="en-US" dirty="0"/>
            </a:p>
          </p:txBody>
        </p:sp>
        <p:sp>
          <p:nvSpPr>
            <p:cNvPr id="83" name="TextBox 83"/>
            <p:cNvSpPr txBox="1"/>
            <p:nvPr/>
          </p:nvSpPr>
          <p:spPr>
            <a:xfrm>
              <a:off x="0" y="-28575"/>
              <a:ext cx="1026260" cy="420947"/>
            </a:xfrm>
            <a:prstGeom prst="rect">
              <a:avLst/>
            </a:prstGeom>
          </p:spPr>
          <p:txBody>
            <a:bodyPr lIns="50800" tIns="50800" rIns="50800" bIns="50800" rtlCol="0" anchor="ctr"/>
            <a:lstStyle/>
            <a:p>
              <a:pPr algn="ctr">
                <a:lnSpc>
                  <a:spcPts val="2520"/>
                </a:lnSpc>
              </a:pPr>
              <a:r>
                <a:rPr lang="en-US" sz="1800" dirty="0">
                  <a:solidFill>
                    <a:srgbClr val="000000"/>
                  </a:solidFill>
                  <a:latin typeface="League Spartan"/>
                  <a:ea typeface="League Spartan"/>
                  <a:cs typeface="League Spartan"/>
                  <a:sym typeface="League Spartan"/>
                </a:rPr>
                <a:t>Deepens engagement by integrating fitness data for tailored gear and feedback loops.</a:t>
              </a:r>
            </a:p>
            <a:p>
              <a:pPr algn="ctr">
                <a:lnSpc>
                  <a:spcPts val="840"/>
                </a:lnSpc>
              </a:pPr>
              <a:endParaRPr lang="en-US" sz="1800" dirty="0">
                <a:solidFill>
                  <a:srgbClr val="000000"/>
                </a:solidFill>
                <a:latin typeface="League Spartan"/>
                <a:ea typeface="League Spartan"/>
                <a:cs typeface="League Spartan"/>
                <a:sym typeface="League Spart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695222" y="1180010"/>
            <a:ext cx="4327848" cy="713977"/>
            <a:chOff x="0" y="0"/>
            <a:chExt cx="4003088" cy="660400"/>
          </a:xfrm>
        </p:grpSpPr>
        <p:sp>
          <p:nvSpPr>
            <p:cNvPr id="3" name="Freeform 3"/>
            <p:cNvSpPr/>
            <p:nvPr/>
          </p:nvSpPr>
          <p:spPr>
            <a:xfrm>
              <a:off x="0" y="0"/>
              <a:ext cx="4003088" cy="660400"/>
            </a:xfrm>
            <a:custGeom>
              <a:avLst/>
              <a:gdLst/>
              <a:ahLst/>
              <a:cxnLst/>
              <a:rect l="l" t="t" r="r" b="b"/>
              <a:pathLst>
                <a:path w="4003088" h="660400">
                  <a:moveTo>
                    <a:pt x="3878628" y="660400"/>
                  </a:moveTo>
                  <a:lnTo>
                    <a:pt x="124460" y="660400"/>
                  </a:lnTo>
                  <a:cubicBezTo>
                    <a:pt x="55880" y="660400"/>
                    <a:pt x="0" y="604520"/>
                    <a:pt x="0" y="535940"/>
                  </a:cubicBezTo>
                  <a:lnTo>
                    <a:pt x="0" y="124460"/>
                  </a:lnTo>
                  <a:cubicBezTo>
                    <a:pt x="0" y="55880"/>
                    <a:pt x="55880" y="0"/>
                    <a:pt x="124460" y="0"/>
                  </a:cubicBezTo>
                  <a:lnTo>
                    <a:pt x="3878628" y="0"/>
                  </a:lnTo>
                  <a:cubicBezTo>
                    <a:pt x="3947208" y="0"/>
                    <a:pt x="4003088" y="55880"/>
                    <a:pt x="4003088" y="124460"/>
                  </a:cubicBezTo>
                  <a:lnTo>
                    <a:pt x="4003088" y="535940"/>
                  </a:lnTo>
                  <a:cubicBezTo>
                    <a:pt x="4003088" y="604520"/>
                    <a:pt x="3947208" y="660400"/>
                    <a:pt x="3878628" y="660400"/>
                  </a:cubicBezTo>
                  <a:close/>
                </a:path>
              </a:pathLst>
            </a:custGeom>
            <a:solidFill>
              <a:srgbClr val="4D4D4D"/>
            </a:solidFill>
          </p:spPr>
          <p:txBody>
            <a:bodyPr/>
            <a:lstStyle/>
            <a:p>
              <a:endParaRPr lang="en-US" dirty="0"/>
            </a:p>
          </p:txBody>
        </p:sp>
      </p:grpSp>
      <p:grpSp>
        <p:nvGrpSpPr>
          <p:cNvPr id="4" name="Group 4"/>
          <p:cNvGrpSpPr/>
          <p:nvPr/>
        </p:nvGrpSpPr>
        <p:grpSpPr>
          <a:xfrm>
            <a:off x="1246159" y="1180010"/>
            <a:ext cx="4327848" cy="773309"/>
            <a:chOff x="0" y="0"/>
            <a:chExt cx="4003088" cy="715280"/>
          </a:xfrm>
        </p:grpSpPr>
        <p:sp>
          <p:nvSpPr>
            <p:cNvPr id="5" name="Freeform 5"/>
            <p:cNvSpPr/>
            <p:nvPr/>
          </p:nvSpPr>
          <p:spPr>
            <a:xfrm>
              <a:off x="0" y="0"/>
              <a:ext cx="4003088" cy="715281"/>
            </a:xfrm>
            <a:custGeom>
              <a:avLst/>
              <a:gdLst/>
              <a:ahLst/>
              <a:cxnLst/>
              <a:rect l="l" t="t" r="r" b="b"/>
              <a:pathLst>
                <a:path w="4003088" h="715281">
                  <a:moveTo>
                    <a:pt x="3878628" y="715280"/>
                  </a:moveTo>
                  <a:lnTo>
                    <a:pt x="124460" y="715280"/>
                  </a:lnTo>
                  <a:cubicBezTo>
                    <a:pt x="55880" y="715280"/>
                    <a:pt x="0" y="659400"/>
                    <a:pt x="0" y="590820"/>
                  </a:cubicBezTo>
                  <a:lnTo>
                    <a:pt x="0" y="124460"/>
                  </a:lnTo>
                  <a:cubicBezTo>
                    <a:pt x="0" y="55880"/>
                    <a:pt x="55880" y="0"/>
                    <a:pt x="124460" y="0"/>
                  </a:cubicBezTo>
                  <a:lnTo>
                    <a:pt x="3878628" y="0"/>
                  </a:lnTo>
                  <a:cubicBezTo>
                    <a:pt x="3947208" y="0"/>
                    <a:pt x="4003088" y="55880"/>
                    <a:pt x="4003088" y="124460"/>
                  </a:cubicBezTo>
                  <a:lnTo>
                    <a:pt x="4003088" y="590821"/>
                  </a:lnTo>
                  <a:cubicBezTo>
                    <a:pt x="4003088" y="659400"/>
                    <a:pt x="3947208" y="715281"/>
                    <a:pt x="3878628" y="715281"/>
                  </a:cubicBezTo>
                  <a:close/>
                </a:path>
              </a:pathLst>
            </a:custGeom>
            <a:solidFill>
              <a:srgbClr val="4D4D4D"/>
            </a:solidFill>
          </p:spPr>
          <p:txBody>
            <a:bodyPr/>
            <a:lstStyle/>
            <a:p>
              <a:endParaRPr lang="en-US" dirty="0"/>
            </a:p>
          </p:txBody>
        </p:sp>
      </p:grpSp>
      <p:sp>
        <p:nvSpPr>
          <p:cNvPr id="6" name="TextBox 6"/>
          <p:cNvSpPr txBox="1"/>
          <p:nvPr/>
        </p:nvSpPr>
        <p:spPr>
          <a:xfrm>
            <a:off x="2309935" y="3225273"/>
            <a:ext cx="2715079" cy="1754505"/>
          </a:xfrm>
          <a:prstGeom prst="rect">
            <a:avLst/>
          </a:prstGeom>
        </p:spPr>
        <p:txBody>
          <a:bodyPr lIns="0" tIns="0" rIns="0" bIns="0" rtlCol="0" anchor="t">
            <a:spAutoFit/>
          </a:bodyPr>
          <a:lstStyle/>
          <a:p>
            <a:pPr marL="0" lvl="0" indent="0" algn="l">
              <a:lnSpc>
                <a:spcPts val="4680"/>
              </a:lnSpc>
              <a:spcBef>
                <a:spcPct val="0"/>
              </a:spcBef>
            </a:pPr>
            <a:r>
              <a:rPr lang="en-US" sz="3600" b="1" dirty="0">
                <a:solidFill>
                  <a:srgbClr val="FFFFFF"/>
                </a:solidFill>
                <a:latin typeface="League Spartan"/>
                <a:ea typeface="League Spartan"/>
                <a:cs typeface="League Spartan"/>
                <a:sym typeface="League Spartan"/>
              </a:rPr>
              <a:t>Write your agenda point</a:t>
            </a:r>
          </a:p>
        </p:txBody>
      </p:sp>
      <p:grpSp>
        <p:nvGrpSpPr>
          <p:cNvPr id="7" name="Group 7"/>
          <p:cNvGrpSpPr/>
          <p:nvPr/>
        </p:nvGrpSpPr>
        <p:grpSpPr>
          <a:xfrm>
            <a:off x="6845951" y="1180010"/>
            <a:ext cx="4327848" cy="713977"/>
            <a:chOff x="0" y="0"/>
            <a:chExt cx="4003088" cy="660400"/>
          </a:xfrm>
        </p:grpSpPr>
        <p:sp>
          <p:nvSpPr>
            <p:cNvPr id="8" name="Freeform 8"/>
            <p:cNvSpPr/>
            <p:nvPr/>
          </p:nvSpPr>
          <p:spPr>
            <a:xfrm>
              <a:off x="0" y="0"/>
              <a:ext cx="4003088" cy="660400"/>
            </a:xfrm>
            <a:custGeom>
              <a:avLst/>
              <a:gdLst/>
              <a:ahLst/>
              <a:cxnLst/>
              <a:rect l="l" t="t" r="r" b="b"/>
              <a:pathLst>
                <a:path w="4003088" h="660400">
                  <a:moveTo>
                    <a:pt x="3878628" y="660400"/>
                  </a:moveTo>
                  <a:lnTo>
                    <a:pt x="124460" y="660400"/>
                  </a:lnTo>
                  <a:cubicBezTo>
                    <a:pt x="55880" y="660400"/>
                    <a:pt x="0" y="604520"/>
                    <a:pt x="0" y="535940"/>
                  </a:cubicBezTo>
                  <a:lnTo>
                    <a:pt x="0" y="124460"/>
                  </a:lnTo>
                  <a:cubicBezTo>
                    <a:pt x="0" y="55880"/>
                    <a:pt x="55880" y="0"/>
                    <a:pt x="124460" y="0"/>
                  </a:cubicBezTo>
                  <a:lnTo>
                    <a:pt x="3878628" y="0"/>
                  </a:lnTo>
                  <a:cubicBezTo>
                    <a:pt x="3947208" y="0"/>
                    <a:pt x="4003088" y="55880"/>
                    <a:pt x="4003088" y="124460"/>
                  </a:cubicBezTo>
                  <a:lnTo>
                    <a:pt x="4003088" y="535940"/>
                  </a:lnTo>
                  <a:cubicBezTo>
                    <a:pt x="4003088" y="604520"/>
                    <a:pt x="3947208" y="660400"/>
                    <a:pt x="3878628" y="660400"/>
                  </a:cubicBezTo>
                  <a:close/>
                </a:path>
              </a:pathLst>
            </a:custGeom>
            <a:solidFill>
              <a:srgbClr val="4D4D4D"/>
            </a:solidFill>
          </p:spPr>
          <p:txBody>
            <a:bodyPr/>
            <a:lstStyle/>
            <a:p>
              <a:endParaRPr lang="en-US" dirty="0"/>
            </a:p>
          </p:txBody>
        </p:sp>
      </p:grpSp>
      <p:sp>
        <p:nvSpPr>
          <p:cNvPr id="9" name="TextBox 9"/>
          <p:cNvSpPr txBox="1"/>
          <p:nvPr/>
        </p:nvSpPr>
        <p:spPr>
          <a:xfrm>
            <a:off x="7812388" y="1168253"/>
            <a:ext cx="2095461" cy="1451164"/>
          </a:xfrm>
          <a:prstGeom prst="rect">
            <a:avLst/>
          </a:prstGeom>
        </p:spPr>
        <p:txBody>
          <a:bodyPr lIns="0" tIns="0" rIns="0" bIns="0" rtlCol="0" anchor="t">
            <a:spAutoFit/>
          </a:bodyPr>
          <a:lstStyle/>
          <a:p>
            <a:pPr algn="l">
              <a:lnSpc>
                <a:spcPts val="5934"/>
              </a:lnSpc>
            </a:pPr>
            <a:r>
              <a:rPr lang="en-US" sz="3779" dirty="0">
                <a:solidFill>
                  <a:srgbClr val="FFFFFF"/>
                </a:solidFill>
                <a:latin typeface="League Spartan"/>
                <a:ea typeface="League Spartan"/>
                <a:cs typeface="League Spartan"/>
                <a:sym typeface="League Spartan"/>
              </a:rPr>
              <a:t>Iso-Chill</a:t>
            </a:r>
          </a:p>
          <a:p>
            <a:pPr marL="0" lvl="1" indent="0" algn="l">
              <a:lnSpc>
                <a:spcPts val="5934"/>
              </a:lnSpc>
              <a:spcBef>
                <a:spcPct val="0"/>
              </a:spcBef>
            </a:pPr>
            <a:endParaRPr lang="en-US" sz="3779" dirty="0">
              <a:solidFill>
                <a:srgbClr val="FFFFFF"/>
              </a:solidFill>
              <a:latin typeface="League Spartan"/>
              <a:ea typeface="League Spartan"/>
              <a:cs typeface="League Spartan"/>
              <a:sym typeface="League Spartan"/>
            </a:endParaRPr>
          </a:p>
        </p:txBody>
      </p:sp>
      <p:grpSp>
        <p:nvGrpSpPr>
          <p:cNvPr id="10" name="Group 10"/>
          <p:cNvGrpSpPr/>
          <p:nvPr/>
        </p:nvGrpSpPr>
        <p:grpSpPr>
          <a:xfrm>
            <a:off x="1246159" y="2467082"/>
            <a:ext cx="4327848" cy="7473207"/>
            <a:chOff x="0" y="0"/>
            <a:chExt cx="4003088" cy="6912420"/>
          </a:xfrm>
        </p:grpSpPr>
        <p:sp>
          <p:nvSpPr>
            <p:cNvPr id="11" name="Freeform 11"/>
            <p:cNvSpPr/>
            <p:nvPr/>
          </p:nvSpPr>
          <p:spPr>
            <a:xfrm>
              <a:off x="0" y="0"/>
              <a:ext cx="4003088" cy="6912421"/>
            </a:xfrm>
            <a:custGeom>
              <a:avLst/>
              <a:gdLst/>
              <a:ahLst/>
              <a:cxnLst/>
              <a:rect l="l" t="t" r="r" b="b"/>
              <a:pathLst>
                <a:path w="4003088" h="6912421">
                  <a:moveTo>
                    <a:pt x="3878628" y="6912421"/>
                  </a:moveTo>
                  <a:lnTo>
                    <a:pt x="124460" y="6912421"/>
                  </a:lnTo>
                  <a:cubicBezTo>
                    <a:pt x="55880" y="6912421"/>
                    <a:pt x="0" y="6856540"/>
                    <a:pt x="0" y="6787960"/>
                  </a:cubicBezTo>
                  <a:lnTo>
                    <a:pt x="0" y="124460"/>
                  </a:lnTo>
                  <a:cubicBezTo>
                    <a:pt x="0" y="55880"/>
                    <a:pt x="55880" y="0"/>
                    <a:pt x="124460" y="0"/>
                  </a:cubicBezTo>
                  <a:lnTo>
                    <a:pt x="3878628" y="0"/>
                  </a:lnTo>
                  <a:cubicBezTo>
                    <a:pt x="3947208" y="0"/>
                    <a:pt x="4003088" y="55880"/>
                    <a:pt x="4003088" y="124460"/>
                  </a:cubicBezTo>
                  <a:lnTo>
                    <a:pt x="4003088" y="6787961"/>
                  </a:lnTo>
                  <a:cubicBezTo>
                    <a:pt x="4003088" y="6856540"/>
                    <a:pt x="3947208" y="6912421"/>
                    <a:pt x="3878628" y="6912421"/>
                  </a:cubicBezTo>
                  <a:close/>
                </a:path>
              </a:pathLst>
            </a:custGeom>
            <a:solidFill>
              <a:srgbClr val="1C1C1C"/>
            </a:solidFill>
          </p:spPr>
          <p:txBody>
            <a:bodyPr/>
            <a:lstStyle/>
            <a:p>
              <a:endParaRPr lang="en-US" dirty="0"/>
            </a:p>
          </p:txBody>
        </p:sp>
      </p:grpSp>
      <p:grpSp>
        <p:nvGrpSpPr>
          <p:cNvPr id="12" name="Group 12"/>
          <p:cNvGrpSpPr/>
          <p:nvPr/>
        </p:nvGrpSpPr>
        <p:grpSpPr>
          <a:xfrm>
            <a:off x="6845951" y="2467082"/>
            <a:ext cx="4327848" cy="7473207"/>
            <a:chOff x="0" y="0"/>
            <a:chExt cx="4003088" cy="6912420"/>
          </a:xfrm>
        </p:grpSpPr>
        <p:sp>
          <p:nvSpPr>
            <p:cNvPr id="13" name="Freeform 13"/>
            <p:cNvSpPr/>
            <p:nvPr/>
          </p:nvSpPr>
          <p:spPr>
            <a:xfrm>
              <a:off x="0" y="0"/>
              <a:ext cx="4003088" cy="6912421"/>
            </a:xfrm>
            <a:custGeom>
              <a:avLst/>
              <a:gdLst/>
              <a:ahLst/>
              <a:cxnLst/>
              <a:rect l="l" t="t" r="r" b="b"/>
              <a:pathLst>
                <a:path w="4003088" h="6912421">
                  <a:moveTo>
                    <a:pt x="3878628" y="6912421"/>
                  </a:moveTo>
                  <a:lnTo>
                    <a:pt x="124460" y="6912421"/>
                  </a:lnTo>
                  <a:cubicBezTo>
                    <a:pt x="55880" y="6912421"/>
                    <a:pt x="0" y="6856540"/>
                    <a:pt x="0" y="6787960"/>
                  </a:cubicBezTo>
                  <a:lnTo>
                    <a:pt x="0" y="124460"/>
                  </a:lnTo>
                  <a:cubicBezTo>
                    <a:pt x="0" y="55880"/>
                    <a:pt x="55880" y="0"/>
                    <a:pt x="124460" y="0"/>
                  </a:cubicBezTo>
                  <a:lnTo>
                    <a:pt x="3878628" y="0"/>
                  </a:lnTo>
                  <a:cubicBezTo>
                    <a:pt x="3947208" y="0"/>
                    <a:pt x="4003088" y="55880"/>
                    <a:pt x="4003088" y="124460"/>
                  </a:cubicBezTo>
                  <a:lnTo>
                    <a:pt x="4003088" y="6787961"/>
                  </a:lnTo>
                  <a:cubicBezTo>
                    <a:pt x="4003088" y="6856540"/>
                    <a:pt x="3947208" y="6912421"/>
                    <a:pt x="3878628" y="6912421"/>
                  </a:cubicBezTo>
                  <a:close/>
                </a:path>
              </a:pathLst>
            </a:custGeom>
            <a:solidFill>
              <a:srgbClr val="1C1C1C"/>
            </a:solidFill>
          </p:spPr>
          <p:txBody>
            <a:bodyPr/>
            <a:lstStyle/>
            <a:p>
              <a:endParaRPr lang="en-US" dirty="0"/>
            </a:p>
          </p:txBody>
        </p:sp>
      </p:grpSp>
      <p:grpSp>
        <p:nvGrpSpPr>
          <p:cNvPr id="14" name="Group 14"/>
          <p:cNvGrpSpPr/>
          <p:nvPr/>
        </p:nvGrpSpPr>
        <p:grpSpPr>
          <a:xfrm>
            <a:off x="12695222" y="2467082"/>
            <a:ext cx="4327848" cy="7473207"/>
            <a:chOff x="0" y="0"/>
            <a:chExt cx="4003088" cy="6912420"/>
          </a:xfrm>
        </p:grpSpPr>
        <p:sp>
          <p:nvSpPr>
            <p:cNvPr id="15" name="Freeform 15"/>
            <p:cNvSpPr/>
            <p:nvPr/>
          </p:nvSpPr>
          <p:spPr>
            <a:xfrm>
              <a:off x="0" y="0"/>
              <a:ext cx="4003088" cy="6912421"/>
            </a:xfrm>
            <a:custGeom>
              <a:avLst/>
              <a:gdLst/>
              <a:ahLst/>
              <a:cxnLst/>
              <a:rect l="l" t="t" r="r" b="b"/>
              <a:pathLst>
                <a:path w="4003088" h="6912421">
                  <a:moveTo>
                    <a:pt x="3878628" y="6912421"/>
                  </a:moveTo>
                  <a:lnTo>
                    <a:pt x="124460" y="6912421"/>
                  </a:lnTo>
                  <a:cubicBezTo>
                    <a:pt x="55880" y="6912421"/>
                    <a:pt x="0" y="6856540"/>
                    <a:pt x="0" y="6787960"/>
                  </a:cubicBezTo>
                  <a:lnTo>
                    <a:pt x="0" y="124460"/>
                  </a:lnTo>
                  <a:cubicBezTo>
                    <a:pt x="0" y="55880"/>
                    <a:pt x="55880" y="0"/>
                    <a:pt x="124460" y="0"/>
                  </a:cubicBezTo>
                  <a:lnTo>
                    <a:pt x="3878628" y="0"/>
                  </a:lnTo>
                  <a:cubicBezTo>
                    <a:pt x="3947208" y="0"/>
                    <a:pt x="4003088" y="55880"/>
                    <a:pt x="4003088" y="124460"/>
                  </a:cubicBezTo>
                  <a:lnTo>
                    <a:pt x="4003088" y="6787961"/>
                  </a:lnTo>
                  <a:cubicBezTo>
                    <a:pt x="4003088" y="6856540"/>
                    <a:pt x="3947208" y="6912421"/>
                    <a:pt x="3878628" y="6912421"/>
                  </a:cubicBezTo>
                  <a:close/>
                </a:path>
              </a:pathLst>
            </a:custGeom>
            <a:solidFill>
              <a:srgbClr val="1C1C1C"/>
            </a:solidFill>
          </p:spPr>
          <p:txBody>
            <a:bodyPr/>
            <a:lstStyle/>
            <a:p>
              <a:endParaRPr lang="en-US" dirty="0"/>
            </a:p>
          </p:txBody>
        </p:sp>
      </p:grpSp>
      <p:grpSp>
        <p:nvGrpSpPr>
          <p:cNvPr id="16" name="Group 16"/>
          <p:cNvGrpSpPr/>
          <p:nvPr/>
        </p:nvGrpSpPr>
        <p:grpSpPr>
          <a:xfrm>
            <a:off x="1310936" y="2619416"/>
            <a:ext cx="4198293" cy="903970"/>
            <a:chOff x="0" y="0"/>
            <a:chExt cx="1105723" cy="238083"/>
          </a:xfrm>
        </p:grpSpPr>
        <p:sp>
          <p:nvSpPr>
            <p:cNvPr id="17" name="Freeform 17"/>
            <p:cNvSpPr/>
            <p:nvPr/>
          </p:nvSpPr>
          <p:spPr>
            <a:xfrm>
              <a:off x="0" y="0"/>
              <a:ext cx="1105723" cy="238083"/>
            </a:xfrm>
            <a:custGeom>
              <a:avLst/>
              <a:gdLst/>
              <a:ahLst/>
              <a:cxnLst/>
              <a:rect l="l" t="t" r="r" b="b"/>
              <a:pathLst>
                <a:path w="1105723" h="238083">
                  <a:moveTo>
                    <a:pt x="94047" y="0"/>
                  </a:moveTo>
                  <a:lnTo>
                    <a:pt x="1011676" y="0"/>
                  </a:lnTo>
                  <a:cubicBezTo>
                    <a:pt x="1036619" y="0"/>
                    <a:pt x="1060540" y="9909"/>
                    <a:pt x="1078177" y="27546"/>
                  </a:cubicBezTo>
                  <a:cubicBezTo>
                    <a:pt x="1095815" y="45183"/>
                    <a:pt x="1105723" y="69104"/>
                    <a:pt x="1105723" y="94047"/>
                  </a:cubicBezTo>
                  <a:lnTo>
                    <a:pt x="1105723" y="144035"/>
                  </a:lnTo>
                  <a:cubicBezTo>
                    <a:pt x="1105723" y="168978"/>
                    <a:pt x="1095815" y="192900"/>
                    <a:pt x="1078177" y="210537"/>
                  </a:cubicBezTo>
                  <a:cubicBezTo>
                    <a:pt x="1060540" y="228174"/>
                    <a:pt x="1036619" y="238083"/>
                    <a:pt x="1011676" y="238083"/>
                  </a:cubicBezTo>
                  <a:lnTo>
                    <a:pt x="94047" y="238083"/>
                  </a:lnTo>
                  <a:cubicBezTo>
                    <a:pt x="69104" y="238083"/>
                    <a:pt x="45183" y="228174"/>
                    <a:pt x="27546" y="210537"/>
                  </a:cubicBezTo>
                  <a:cubicBezTo>
                    <a:pt x="9909" y="192900"/>
                    <a:pt x="0" y="168978"/>
                    <a:pt x="0" y="144035"/>
                  </a:cubicBezTo>
                  <a:lnTo>
                    <a:pt x="0" y="94047"/>
                  </a:lnTo>
                  <a:cubicBezTo>
                    <a:pt x="0" y="69104"/>
                    <a:pt x="9909" y="45183"/>
                    <a:pt x="27546" y="27546"/>
                  </a:cubicBezTo>
                  <a:cubicBezTo>
                    <a:pt x="45183" y="9909"/>
                    <a:pt x="69104" y="0"/>
                    <a:pt x="94047"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18" name="TextBox 18"/>
            <p:cNvSpPr txBox="1"/>
            <p:nvPr/>
          </p:nvSpPr>
          <p:spPr>
            <a:xfrm>
              <a:off x="0" y="-47625"/>
              <a:ext cx="1105723" cy="285708"/>
            </a:xfrm>
            <a:prstGeom prst="rect">
              <a:avLst/>
            </a:prstGeom>
          </p:spPr>
          <p:txBody>
            <a:bodyPr lIns="50800" tIns="50800" rIns="50800" bIns="50800" rtlCol="0" anchor="ctr"/>
            <a:lstStyle/>
            <a:p>
              <a:pPr algn="ctr">
                <a:lnSpc>
                  <a:spcPts val="3640"/>
                </a:lnSpc>
              </a:pPr>
              <a:endParaRPr dirty="0"/>
            </a:p>
          </p:txBody>
        </p:sp>
      </p:grpSp>
      <p:sp>
        <p:nvSpPr>
          <p:cNvPr id="19" name="TextBox 19"/>
          <p:cNvSpPr txBox="1"/>
          <p:nvPr/>
        </p:nvSpPr>
        <p:spPr>
          <a:xfrm>
            <a:off x="2490549" y="1168253"/>
            <a:ext cx="1839067" cy="669036"/>
          </a:xfrm>
          <a:prstGeom prst="rect">
            <a:avLst/>
          </a:prstGeom>
        </p:spPr>
        <p:txBody>
          <a:bodyPr lIns="0" tIns="0" rIns="0" bIns="0" rtlCol="0" anchor="t">
            <a:spAutoFit/>
          </a:bodyPr>
          <a:lstStyle/>
          <a:p>
            <a:pPr marL="0" lvl="1" indent="0" algn="l">
              <a:lnSpc>
                <a:spcPts val="5652"/>
              </a:lnSpc>
              <a:spcBef>
                <a:spcPct val="0"/>
              </a:spcBef>
            </a:pPr>
            <a:r>
              <a:rPr lang="en-US" sz="3600" dirty="0">
                <a:solidFill>
                  <a:srgbClr val="FFFFFF"/>
                </a:solidFill>
                <a:latin typeface="League Spartan"/>
                <a:ea typeface="League Spartan"/>
                <a:cs typeface="League Spartan"/>
                <a:sym typeface="League Spartan"/>
              </a:rPr>
              <a:t>Feature</a:t>
            </a:r>
          </a:p>
        </p:txBody>
      </p:sp>
      <p:sp>
        <p:nvSpPr>
          <p:cNvPr id="20" name="TextBox 20"/>
          <p:cNvSpPr txBox="1"/>
          <p:nvPr/>
        </p:nvSpPr>
        <p:spPr>
          <a:xfrm>
            <a:off x="12928973" y="1083671"/>
            <a:ext cx="3860347" cy="1383411"/>
          </a:xfrm>
          <a:prstGeom prst="rect">
            <a:avLst/>
          </a:prstGeom>
        </p:spPr>
        <p:txBody>
          <a:bodyPr lIns="0" tIns="0" rIns="0" bIns="0" rtlCol="0" anchor="t">
            <a:spAutoFit/>
          </a:bodyPr>
          <a:lstStyle/>
          <a:p>
            <a:pPr algn="l">
              <a:lnSpc>
                <a:spcPts val="5652"/>
              </a:lnSpc>
            </a:pPr>
            <a:r>
              <a:rPr lang="en-US" sz="3600" dirty="0">
                <a:solidFill>
                  <a:srgbClr val="FFFFFF"/>
                </a:solidFill>
                <a:latin typeface="League Spartan"/>
                <a:ea typeface="League Spartan"/>
                <a:cs typeface="League Spartan"/>
                <a:sym typeface="League Spartan"/>
              </a:rPr>
              <a:t>Adaptive Fabric</a:t>
            </a:r>
          </a:p>
          <a:p>
            <a:pPr marL="0" lvl="1" indent="0" algn="l">
              <a:lnSpc>
                <a:spcPts val="5652"/>
              </a:lnSpc>
              <a:spcBef>
                <a:spcPct val="0"/>
              </a:spcBef>
            </a:pPr>
            <a:endParaRPr lang="en-US" sz="3600" dirty="0">
              <a:solidFill>
                <a:srgbClr val="FFFFFF"/>
              </a:solidFill>
              <a:latin typeface="League Spartan"/>
              <a:ea typeface="League Spartan"/>
              <a:cs typeface="League Spartan"/>
              <a:sym typeface="League Spartan"/>
            </a:endParaRPr>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Canva Sans"/>
                <a:ea typeface="Canva Sans"/>
                <a:cs typeface="Canva Sans"/>
                <a:sym typeface="Canva Sans"/>
              </a:rPr>
              <a:t>6</a:t>
            </a:r>
          </a:p>
        </p:txBody>
      </p:sp>
      <p:sp>
        <p:nvSpPr>
          <p:cNvPr id="22" name="TextBox 22"/>
          <p:cNvSpPr txBox="1"/>
          <p:nvPr/>
        </p:nvSpPr>
        <p:spPr>
          <a:xfrm>
            <a:off x="1246159" y="2815063"/>
            <a:ext cx="4327848" cy="438785"/>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Muscle Relaxation</a:t>
            </a:r>
          </a:p>
        </p:txBody>
      </p:sp>
      <p:sp>
        <p:nvSpPr>
          <p:cNvPr id="23" name="TextBox 23"/>
          <p:cNvSpPr txBox="1"/>
          <p:nvPr/>
        </p:nvSpPr>
        <p:spPr>
          <a:xfrm>
            <a:off x="1627442" y="4161955"/>
            <a:ext cx="3599259" cy="895985"/>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Performance in Cold </a:t>
            </a:r>
          </a:p>
          <a:p>
            <a:pPr algn="ctr">
              <a:lnSpc>
                <a:spcPts val="3640"/>
              </a:lnSpc>
              <a:spcBef>
                <a:spcPct val="0"/>
              </a:spcBef>
            </a:pPr>
            <a:r>
              <a:rPr lang="en-US" sz="2600" b="1" dirty="0">
                <a:solidFill>
                  <a:srgbClr val="FFFFFF"/>
                </a:solidFill>
                <a:latin typeface="League Spartan"/>
                <a:ea typeface="League Spartan"/>
                <a:cs typeface="League Spartan"/>
                <a:sym typeface="League Spartan"/>
              </a:rPr>
              <a:t>Conditions</a:t>
            </a:r>
          </a:p>
        </p:txBody>
      </p:sp>
      <p:grpSp>
        <p:nvGrpSpPr>
          <p:cNvPr id="24" name="Group 24"/>
          <p:cNvGrpSpPr/>
          <p:nvPr/>
        </p:nvGrpSpPr>
        <p:grpSpPr>
          <a:xfrm>
            <a:off x="1294742" y="5781444"/>
            <a:ext cx="4198293" cy="903970"/>
            <a:chOff x="0" y="0"/>
            <a:chExt cx="1105723" cy="238083"/>
          </a:xfrm>
        </p:grpSpPr>
        <p:sp>
          <p:nvSpPr>
            <p:cNvPr id="25" name="Freeform 25"/>
            <p:cNvSpPr/>
            <p:nvPr/>
          </p:nvSpPr>
          <p:spPr>
            <a:xfrm>
              <a:off x="0" y="0"/>
              <a:ext cx="1105723" cy="238083"/>
            </a:xfrm>
            <a:custGeom>
              <a:avLst/>
              <a:gdLst/>
              <a:ahLst/>
              <a:cxnLst/>
              <a:rect l="l" t="t" r="r" b="b"/>
              <a:pathLst>
                <a:path w="1105723" h="238083">
                  <a:moveTo>
                    <a:pt x="94047" y="0"/>
                  </a:moveTo>
                  <a:lnTo>
                    <a:pt x="1011676" y="0"/>
                  </a:lnTo>
                  <a:cubicBezTo>
                    <a:pt x="1036619" y="0"/>
                    <a:pt x="1060540" y="9909"/>
                    <a:pt x="1078177" y="27546"/>
                  </a:cubicBezTo>
                  <a:cubicBezTo>
                    <a:pt x="1095815" y="45183"/>
                    <a:pt x="1105723" y="69104"/>
                    <a:pt x="1105723" y="94047"/>
                  </a:cubicBezTo>
                  <a:lnTo>
                    <a:pt x="1105723" y="144035"/>
                  </a:lnTo>
                  <a:cubicBezTo>
                    <a:pt x="1105723" y="168978"/>
                    <a:pt x="1095815" y="192900"/>
                    <a:pt x="1078177" y="210537"/>
                  </a:cubicBezTo>
                  <a:cubicBezTo>
                    <a:pt x="1060540" y="228174"/>
                    <a:pt x="1036619" y="238083"/>
                    <a:pt x="1011676" y="238083"/>
                  </a:cubicBezTo>
                  <a:lnTo>
                    <a:pt x="94047" y="238083"/>
                  </a:lnTo>
                  <a:cubicBezTo>
                    <a:pt x="69104" y="238083"/>
                    <a:pt x="45183" y="228174"/>
                    <a:pt x="27546" y="210537"/>
                  </a:cubicBezTo>
                  <a:cubicBezTo>
                    <a:pt x="9909" y="192900"/>
                    <a:pt x="0" y="168978"/>
                    <a:pt x="0" y="144035"/>
                  </a:cubicBezTo>
                  <a:lnTo>
                    <a:pt x="0" y="94047"/>
                  </a:lnTo>
                  <a:cubicBezTo>
                    <a:pt x="0" y="69104"/>
                    <a:pt x="9909" y="45183"/>
                    <a:pt x="27546" y="27546"/>
                  </a:cubicBezTo>
                  <a:cubicBezTo>
                    <a:pt x="45183" y="9909"/>
                    <a:pt x="69104" y="0"/>
                    <a:pt x="94047"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26" name="TextBox 26"/>
            <p:cNvSpPr txBox="1"/>
            <p:nvPr/>
          </p:nvSpPr>
          <p:spPr>
            <a:xfrm>
              <a:off x="0" y="-47625"/>
              <a:ext cx="1105723" cy="285708"/>
            </a:xfrm>
            <a:prstGeom prst="rect">
              <a:avLst/>
            </a:prstGeom>
          </p:spPr>
          <p:txBody>
            <a:bodyPr lIns="50800" tIns="50800" rIns="50800" bIns="50800" rtlCol="0" anchor="ctr"/>
            <a:lstStyle/>
            <a:p>
              <a:pPr algn="ctr">
                <a:lnSpc>
                  <a:spcPts val="3640"/>
                </a:lnSpc>
              </a:pPr>
              <a:endParaRPr dirty="0"/>
            </a:p>
          </p:txBody>
        </p:sp>
      </p:grpSp>
      <p:sp>
        <p:nvSpPr>
          <p:cNvPr id="27" name="TextBox 27"/>
          <p:cNvSpPr txBox="1"/>
          <p:nvPr/>
        </p:nvSpPr>
        <p:spPr>
          <a:xfrm>
            <a:off x="1343325" y="5789430"/>
            <a:ext cx="4263070" cy="895985"/>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Blood Flow </a:t>
            </a:r>
          </a:p>
          <a:p>
            <a:pPr algn="ctr">
              <a:lnSpc>
                <a:spcPts val="3640"/>
              </a:lnSpc>
              <a:spcBef>
                <a:spcPct val="0"/>
              </a:spcBef>
            </a:pPr>
            <a:r>
              <a:rPr lang="en-US" sz="2600" b="1" dirty="0">
                <a:solidFill>
                  <a:srgbClr val="FFFFFF"/>
                </a:solidFill>
                <a:latin typeface="League Spartan"/>
                <a:ea typeface="League Spartan"/>
                <a:cs typeface="League Spartan"/>
                <a:sym typeface="League Spartan"/>
              </a:rPr>
              <a:t>Maintenance</a:t>
            </a:r>
          </a:p>
        </p:txBody>
      </p:sp>
      <p:grpSp>
        <p:nvGrpSpPr>
          <p:cNvPr id="28" name="Group 28"/>
          <p:cNvGrpSpPr/>
          <p:nvPr/>
        </p:nvGrpSpPr>
        <p:grpSpPr>
          <a:xfrm>
            <a:off x="1262353" y="7218815"/>
            <a:ext cx="4295459" cy="903970"/>
            <a:chOff x="0" y="0"/>
            <a:chExt cx="1131314" cy="238083"/>
          </a:xfrm>
        </p:grpSpPr>
        <p:sp>
          <p:nvSpPr>
            <p:cNvPr id="29" name="Freeform 29"/>
            <p:cNvSpPr/>
            <p:nvPr/>
          </p:nvSpPr>
          <p:spPr>
            <a:xfrm>
              <a:off x="0" y="0"/>
              <a:ext cx="1131314" cy="238083"/>
            </a:xfrm>
            <a:custGeom>
              <a:avLst/>
              <a:gdLst/>
              <a:ahLst/>
              <a:cxnLst/>
              <a:rect l="l" t="t" r="r" b="b"/>
              <a:pathLst>
                <a:path w="1131314" h="238083">
                  <a:moveTo>
                    <a:pt x="91920" y="0"/>
                  </a:moveTo>
                  <a:lnTo>
                    <a:pt x="1039395" y="0"/>
                  </a:lnTo>
                  <a:cubicBezTo>
                    <a:pt x="1090160" y="0"/>
                    <a:pt x="1131314" y="41154"/>
                    <a:pt x="1131314" y="91920"/>
                  </a:cubicBezTo>
                  <a:lnTo>
                    <a:pt x="1131314" y="146163"/>
                  </a:lnTo>
                  <a:cubicBezTo>
                    <a:pt x="1131314" y="170542"/>
                    <a:pt x="1121630" y="193922"/>
                    <a:pt x="1104392" y="211160"/>
                  </a:cubicBezTo>
                  <a:cubicBezTo>
                    <a:pt x="1087153" y="228398"/>
                    <a:pt x="1063773" y="238083"/>
                    <a:pt x="1039395" y="238083"/>
                  </a:cubicBezTo>
                  <a:lnTo>
                    <a:pt x="91920" y="238083"/>
                  </a:lnTo>
                  <a:cubicBezTo>
                    <a:pt x="41154" y="238083"/>
                    <a:pt x="0" y="196929"/>
                    <a:pt x="0" y="146163"/>
                  </a:cubicBezTo>
                  <a:lnTo>
                    <a:pt x="0" y="91920"/>
                  </a:lnTo>
                  <a:cubicBezTo>
                    <a:pt x="0" y="41154"/>
                    <a:pt x="41154" y="0"/>
                    <a:pt x="91920"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30" name="TextBox 30"/>
            <p:cNvSpPr txBox="1"/>
            <p:nvPr/>
          </p:nvSpPr>
          <p:spPr>
            <a:xfrm>
              <a:off x="0" y="-47625"/>
              <a:ext cx="1131314" cy="285708"/>
            </a:xfrm>
            <a:prstGeom prst="rect">
              <a:avLst/>
            </a:prstGeom>
          </p:spPr>
          <p:txBody>
            <a:bodyPr lIns="50800" tIns="50800" rIns="50800" bIns="50800" rtlCol="0" anchor="ctr"/>
            <a:lstStyle/>
            <a:p>
              <a:pPr algn="ctr">
                <a:lnSpc>
                  <a:spcPts val="3640"/>
                </a:lnSpc>
              </a:pPr>
              <a:endParaRPr dirty="0"/>
            </a:p>
          </p:txBody>
        </p:sp>
      </p:grpSp>
      <p:sp>
        <p:nvSpPr>
          <p:cNvPr id="31" name="TextBox 31"/>
          <p:cNvSpPr txBox="1"/>
          <p:nvPr/>
        </p:nvSpPr>
        <p:spPr>
          <a:xfrm>
            <a:off x="1563892" y="7486563"/>
            <a:ext cx="3758059" cy="438785"/>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After-Match Recovery</a:t>
            </a:r>
          </a:p>
        </p:txBody>
      </p:sp>
      <p:sp>
        <p:nvSpPr>
          <p:cNvPr id="32" name="TextBox 32"/>
          <p:cNvSpPr txBox="1"/>
          <p:nvPr/>
        </p:nvSpPr>
        <p:spPr>
          <a:xfrm>
            <a:off x="1197575" y="8569334"/>
            <a:ext cx="4327848" cy="895985"/>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Smart Compression &amp; Fatigue Prevention</a:t>
            </a:r>
          </a:p>
        </p:txBody>
      </p:sp>
      <p:grpSp>
        <p:nvGrpSpPr>
          <p:cNvPr id="33" name="Group 33"/>
          <p:cNvGrpSpPr/>
          <p:nvPr/>
        </p:nvGrpSpPr>
        <p:grpSpPr>
          <a:xfrm>
            <a:off x="1343325" y="4059311"/>
            <a:ext cx="4198293" cy="1148899"/>
            <a:chOff x="0" y="0"/>
            <a:chExt cx="1105723" cy="302591"/>
          </a:xfrm>
        </p:grpSpPr>
        <p:sp>
          <p:nvSpPr>
            <p:cNvPr id="34" name="Freeform 34"/>
            <p:cNvSpPr/>
            <p:nvPr/>
          </p:nvSpPr>
          <p:spPr>
            <a:xfrm>
              <a:off x="0" y="0"/>
              <a:ext cx="1105723" cy="302591"/>
            </a:xfrm>
            <a:custGeom>
              <a:avLst/>
              <a:gdLst/>
              <a:ahLst/>
              <a:cxnLst/>
              <a:rect l="l" t="t" r="r" b="b"/>
              <a:pathLst>
                <a:path w="1105723" h="302591">
                  <a:moveTo>
                    <a:pt x="94047" y="0"/>
                  </a:moveTo>
                  <a:lnTo>
                    <a:pt x="1011676" y="0"/>
                  </a:lnTo>
                  <a:cubicBezTo>
                    <a:pt x="1036619" y="0"/>
                    <a:pt x="1060540" y="9909"/>
                    <a:pt x="1078177" y="27546"/>
                  </a:cubicBezTo>
                  <a:cubicBezTo>
                    <a:pt x="1095815" y="45183"/>
                    <a:pt x="1105723" y="69104"/>
                    <a:pt x="1105723" y="94047"/>
                  </a:cubicBezTo>
                  <a:lnTo>
                    <a:pt x="1105723" y="208543"/>
                  </a:lnTo>
                  <a:cubicBezTo>
                    <a:pt x="1105723" y="233486"/>
                    <a:pt x="1095815" y="257408"/>
                    <a:pt x="1078177" y="275045"/>
                  </a:cubicBezTo>
                  <a:cubicBezTo>
                    <a:pt x="1060540" y="292682"/>
                    <a:pt x="1036619" y="302591"/>
                    <a:pt x="1011676" y="302591"/>
                  </a:cubicBezTo>
                  <a:lnTo>
                    <a:pt x="94047" y="302591"/>
                  </a:lnTo>
                  <a:cubicBezTo>
                    <a:pt x="69104" y="302591"/>
                    <a:pt x="45183" y="292682"/>
                    <a:pt x="27546" y="275045"/>
                  </a:cubicBezTo>
                  <a:cubicBezTo>
                    <a:pt x="9909" y="257408"/>
                    <a:pt x="0" y="233486"/>
                    <a:pt x="0" y="208543"/>
                  </a:cubicBezTo>
                  <a:lnTo>
                    <a:pt x="0" y="94047"/>
                  </a:lnTo>
                  <a:cubicBezTo>
                    <a:pt x="0" y="69104"/>
                    <a:pt x="9909" y="45183"/>
                    <a:pt x="27546" y="27546"/>
                  </a:cubicBezTo>
                  <a:cubicBezTo>
                    <a:pt x="45183" y="9909"/>
                    <a:pt x="69104" y="0"/>
                    <a:pt x="94047"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35" name="TextBox 35"/>
            <p:cNvSpPr txBox="1"/>
            <p:nvPr/>
          </p:nvSpPr>
          <p:spPr>
            <a:xfrm>
              <a:off x="0" y="-47625"/>
              <a:ext cx="1105723" cy="350216"/>
            </a:xfrm>
            <a:prstGeom prst="rect">
              <a:avLst/>
            </a:prstGeom>
          </p:spPr>
          <p:txBody>
            <a:bodyPr lIns="50800" tIns="50800" rIns="50800" bIns="50800" rtlCol="0" anchor="ctr"/>
            <a:lstStyle/>
            <a:p>
              <a:pPr algn="ctr">
                <a:lnSpc>
                  <a:spcPts val="3640"/>
                </a:lnSpc>
              </a:pPr>
              <a:endParaRPr dirty="0"/>
            </a:p>
          </p:txBody>
        </p:sp>
      </p:grpSp>
      <p:grpSp>
        <p:nvGrpSpPr>
          <p:cNvPr id="36" name="Group 36"/>
          <p:cNvGrpSpPr/>
          <p:nvPr/>
        </p:nvGrpSpPr>
        <p:grpSpPr>
          <a:xfrm>
            <a:off x="1246159" y="8488372"/>
            <a:ext cx="4263070" cy="1105535"/>
            <a:chOff x="0" y="0"/>
            <a:chExt cx="1122784" cy="291170"/>
          </a:xfrm>
        </p:grpSpPr>
        <p:sp>
          <p:nvSpPr>
            <p:cNvPr id="37" name="Freeform 37"/>
            <p:cNvSpPr/>
            <p:nvPr/>
          </p:nvSpPr>
          <p:spPr>
            <a:xfrm>
              <a:off x="0" y="0"/>
              <a:ext cx="1122784" cy="291170"/>
            </a:xfrm>
            <a:custGeom>
              <a:avLst/>
              <a:gdLst/>
              <a:ahLst/>
              <a:cxnLst/>
              <a:rect l="l" t="t" r="r" b="b"/>
              <a:pathLst>
                <a:path w="1122784" h="291170">
                  <a:moveTo>
                    <a:pt x="92618" y="0"/>
                  </a:moveTo>
                  <a:lnTo>
                    <a:pt x="1030166" y="0"/>
                  </a:lnTo>
                  <a:cubicBezTo>
                    <a:pt x="1054730" y="0"/>
                    <a:pt x="1078287" y="9758"/>
                    <a:pt x="1095657" y="27127"/>
                  </a:cubicBezTo>
                  <a:cubicBezTo>
                    <a:pt x="1113026" y="44497"/>
                    <a:pt x="1122784" y="68054"/>
                    <a:pt x="1122784" y="92618"/>
                  </a:cubicBezTo>
                  <a:lnTo>
                    <a:pt x="1122784" y="198551"/>
                  </a:lnTo>
                  <a:cubicBezTo>
                    <a:pt x="1122784" y="249703"/>
                    <a:pt x="1081317" y="291170"/>
                    <a:pt x="1030166" y="291170"/>
                  </a:cubicBezTo>
                  <a:lnTo>
                    <a:pt x="92618" y="291170"/>
                  </a:lnTo>
                  <a:cubicBezTo>
                    <a:pt x="41467" y="291170"/>
                    <a:pt x="0" y="249703"/>
                    <a:pt x="0" y="198551"/>
                  </a:cubicBezTo>
                  <a:lnTo>
                    <a:pt x="0" y="92618"/>
                  </a:lnTo>
                  <a:cubicBezTo>
                    <a:pt x="0" y="68054"/>
                    <a:pt x="9758" y="44497"/>
                    <a:pt x="27127" y="27127"/>
                  </a:cubicBezTo>
                  <a:cubicBezTo>
                    <a:pt x="44497" y="9758"/>
                    <a:pt x="68054" y="0"/>
                    <a:pt x="92618" y="0"/>
                  </a:cubicBezTo>
                  <a:close/>
                </a:path>
              </a:pathLst>
            </a:custGeom>
            <a:solidFill>
              <a:srgbClr val="000000">
                <a:alpha val="0"/>
              </a:srgbClr>
            </a:solidFill>
            <a:ln w="38100" cap="rnd">
              <a:solidFill>
                <a:srgbClr val="FFFFFF"/>
              </a:solidFill>
              <a:prstDash val="solid"/>
              <a:round/>
            </a:ln>
          </p:spPr>
          <p:txBody>
            <a:bodyPr/>
            <a:lstStyle/>
            <a:p>
              <a:endParaRPr lang="en-US" dirty="0"/>
            </a:p>
          </p:txBody>
        </p:sp>
        <p:sp>
          <p:nvSpPr>
            <p:cNvPr id="38" name="TextBox 38"/>
            <p:cNvSpPr txBox="1"/>
            <p:nvPr/>
          </p:nvSpPr>
          <p:spPr>
            <a:xfrm>
              <a:off x="0" y="-47625"/>
              <a:ext cx="1122784" cy="338795"/>
            </a:xfrm>
            <a:prstGeom prst="rect">
              <a:avLst/>
            </a:prstGeom>
          </p:spPr>
          <p:txBody>
            <a:bodyPr lIns="50800" tIns="50800" rIns="50800" bIns="50800" rtlCol="0" anchor="ctr"/>
            <a:lstStyle/>
            <a:p>
              <a:pPr algn="ctr">
                <a:lnSpc>
                  <a:spcPts val="3640"/>
                </a:lnSpc>
              </a:pPr>
              <a:endParaRPr dirty="0"/>
            </a:p>
          </p:txBody>
        </p:sp>
      </p:grpSp>
      <p:sp>
        <p:nvSpPr>
          <p:cNvPr id="39" name="TextBox 39"/>
          <p:cNvSpPr txBox="1"/>
          <p:nvPr/>
        </p:nvSpPr>
        <p:spPr>
          <a:xfrm>
            <a:off x="6878506" y="2686356"/>
            <a:ext cx="4295293" cy="925608"/>
          </a:xfrm>
          <a:prstGeom prst="rect">
            <a:avLst/>
          </a:prstGeom>
        </p:spPr>
        <p:txBody>
          <a:bodyPr lIns="0" tIns="0" rIns="0" bIns="0" rtlCol="0" anchor="t">
            <a:spAutoFit/>
          </a:bodyPr>
          <a:lstStyle/>
          <a:p>
            <a:pPr algn="ctr">
              <a:lnSpc>
                <a:spcPts val="2532"/>
              </a:lnSpc>
              <a:spcBef>
                <a:spcPct val="0"/>
              </a:spcBef>
            </a:pPr>
            <a:r>
              <a:rPr lang="en-US" sz="1808" b="1" dirty="0">
                <a:solidFill>
                  <a:srgbClr val="FFFFFF"/>
                </a:solidFill>
                <a:latin typeface="League Spartan"/>
                <a:ea typeface="League Spartan"/>
                <a:cs typeface="League Spartan"/>
                <a:sym typeface="League Spartan"/>
              </a:rPr>
              <a:t>Provides passive cooling to keep muscles cool, but does not assist with heating for relaxation.</a:t>
            </a:r>
          </a:p>
        </p:txBody>
      </p:sp>
      <p:sp>
        <p:nvSpPr>
          <p:cNvPr id="40" name="TextBox 40"/>
          <p:cNvSpPr txBox="1"/>
          <p:nvPr/>
        </p:nvSpPr>
        <p:spPr>
          <a:xfrm>
            <a:off x="6878506" y="4156647"/>
            <a:ext cx="4262738" cy="925652"/>
          </a:xfrm>
          <a:prstGeom prst="rect">
            <a:avLst/>
          </a:prstGeom>
        </p:spPr>
        <p:txBody>
          <a:bodyPr lIns="0" tIns="0" rIns="0" bIns="0" rtlCol="0" anchor="t">
            <a:spAutoFit/>
          </a:bodyPr>
          <a:lstStyle/>
          <a:p>
            <a:pPr algn="ctr">
              <a:lnSpc>
                <a:spcPts val="2529"/>
              </a:lnSpc>
              <a:spcBef>
                <a:spcPct val="0"/>
              </a:spcBef>
            </a:pPr>
            <a:r>
              <a:rPr lang="en-US" sz="1807" b="1" dirty="0">
                <a:solidFill>
                  <a:srgbClr val="FFFFFF"/>
                </a:solidFill>
                <a:latin typeface="League Spartan"/>
                <a:ea typeface="League Spartan"/>
                <a:cs typeface="League Spartan"/>
                <a:sym typeface="League Spartan"/>
              </a:rPr>
              <a:t>Focuses on cooling, not suitable for cold environments where muscle warmth is crucial.</a:t>
            </a:r>
          </a:p>
        </p:txBody>
      </p:sp>
      <p:sp>
        <p:nvSpPr>
          <p:cNvPr id="41" name="TextBox 41"/>
          <p:cNvSpPr txBox="1"/>
          <p:nvPr/>
        </p:nvSpPr>
        <p:spPr>
          <a:xfrm>
            <a:off x="12581311" y="2529193"/>
            <a:ext cx="4441760" cy="1239933"/>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Offers both cooling to reduce inflammation and heating to improve blood flow and relax muscles post-activity.</a:t>
            </a:r>
          </a:p>
        </p:txBody>
      </p:sp>
      <p:sp>
        <p:nvSpPr>
          <p:cNvPr id="42" name="TextBox 42"/>
          <p:cNvSpPr txBox="1"/>
          <p:nvPr/>
        </p:nvSpPr>
        <p:spPr>
          <a:xfrm>
            <a:off x="12797812" y="3999506"/>
            <a:ext cx="4268800" cy="1239933"/>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Heating functionality maintains muscle warmth in cold weather, preventing stiffness and enhancing flexibility.</a:t>
            </a:r>
          </a:p>
        </p:txBody>
      </p:sp>
      <p:sp>
        <p:nvSpPr>
          <p:cNvPr id="43" name="TextBox 43"/>
          <p:cNvSpPr txBox="1"/>
          <p:nvPr/>
        </p:nvSpPr>
        <p:spPr>
          <a:xfrm>
            <a:off x="6878506" y="5941327"/>
            <a:ext cx="4262738" cy="611241"/>
          </a:xfrm>
          <a:prstGeom prst="rect">
            <a:avLst/>
          </a:prstGeom>
        </p:spPr>
        <p:txBody>
          <a:bodyPr lIns="0" tIns="0" rIns="0" bIns="0" rtlCol="0" anchor="t">
            <a:spAutoFit/>
          </a:bodyPr>
          <a:lstStyle/>
          <a:p>
            <a:pPr marL="0" lvl="0" indent="0" algn="ctr">
              <a:lnSpc>
                <a:spcPts val="2534"/>
              </a:lnSpc>
              <a:spcBef>
                <a:spcPct val="0"/>
              </a:spcBef>
            </a:pPr>
            <a:r>
              <a:rPr lang="en-US" sz="1810" b="1" u="none" strike="noStrike" dirty="0">
                <a:solidFill>
                  <a:srgbClr val="FFFFFF"/>
                </a:solidFill>
                <a:latin typeface="League Spartan"/>
                <a:ea typeface="League Spartan"/>
                <a:cs typeface="League Spartan"/>
                <a:sym typeface="League Spartan"/>
              </a:rPr>
              <a:t>Does not actively maintain blood flow during rest periods.</a:t>
            </a:r>
          </a:p>
        </p:txBody>
      </p:sp>
      <p:sp>
        <p:nvSpPr>
          <p:cNvPr id="44" name="TextBox 44"/>
          <p:cNvSpPr txBox="1"/>
          <p:nvPr/>
        </p:nvSpPr>
        <p:spPr>
          <a:xfrm>
            <a:off x="6878506" y="7278575"/>
            <a:ext cx="4262738" cy="925608"/>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Limited to cooling effects post-activity; no targeted heat for enhanced recovery.</a:t>
            </a:r>
          </a:p>
        </p:txBody>
      </p:sp>
      <p:sp>
        <p:nvSpPr>
          <p:cNvPr id="45" name="TextBox 45"/>
          <p:cNvSpPr txBox="1"/>
          <p:nvPr/>
        </p:nvSpPr>
        <p:spPr>
          <a:xfrm>
            <a:off x="6878506" y="8721210"/>
            <a:ext cx="4318574" cy="611283"/>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No compression or fatigue detection features.</a:t>
            </a:r>
          </a:p>
        </p:txBody>
      </p:sp>
      <p:sp>
        <p:nvSpPr>
          <p:cNvPr id="46" name="TextBox 46"/>
          <p:cNvSpPr txBox="1"/>
          <p:nvPr/>
        </p:nvSpPr>
        <p:spPr>
          <a:xfrm>
            <a:off x="12773999" y="5469818"/>
            <a:ext cx="4316425" cy="1554258"/>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Uses heating to maintain steady blood flow during periods of inactivity, preventing numbness and ensuring muscles are ready for action.</a:t>
            </a:r>
          </a:p>
        </p:txBody>
      </p:sp>
      <p:sp>
        <p:nvSpPr>
          <p:cNvPr id="47" name="TextBox 47"/>
          <p:cNvSpPr txBox="1"/>
          <p:nvPr/>
        </p:nvSpPr>
        <p:spPr>
          <a:xfrm>
            <a:off x="12726374" y="7252677"/>
            <a:ext cx="4296696" cy="925608"/>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Provides targeted heat to specific muscle groups for tension reduction and faster recovery after matches.</a:t>
            </a:r>
          </a:p>
        </p:txBody>
      </p:sp>
      <p:sp>
        <p:nvSpPr>
          <p:cNvPr id="48" name="TextBox 48"/>
          <p:cNvSpPr txBox="1"/>
          <p:nvPr/>
        </p:nvSpPr>
        <p:spPr>
          <a:xfrm>
            <a:off x="12726374" y="8406885"/>
            <a:ext cx="4316425" cy="1239933"/>
          </a:xfrm>
          <a:prstGeom prst="rect">
            <a:avLst/>
          </a:prstGeom>
        </p:spPr>
        <p:txBody>
          <a:bodyPr lIns="0" tIns="0" rIns="0" bIns="0" rtlCol="0" anchor="t">
            <a:spAutoFit/>
          </a:bodyPr>
          <a:lstStyle/>
          <a:p>
            <a:pPr marL="0" lvl="0" indent="0" algn="ctr">
              <a:lnSpc>
                <a:spcPts val="2532"/>
              </a:lnSpc>
              <a:spcBef>
                <a:spcPct val="0"/>
              </a:spcBef>
            </a:pPr>
            <a:r>
              <a:rPr lang="en-US" sz="1808" b="1" u="none" strike="noStrike" dirty="0">
                <a:solidFill>
                  <a:srgbClr val="FFFFFF"/>
                </a:solidFill>
                <a:latin typeface="League Spartan"/>
                <a:ea typeface="League Spartan"/>
                <a:cs typeface="League Spartan"/>
                <a:sym typeface="League Spartan"/>
              </a:rPr>
              <a:t>Integrates smart compression and fatigue detection to alert wearers, provide extra support to vulnerable areas, and prevent overexertion.</a:t>
            </a:r>
          </a:p>
        </p:txBody>
      </p:sp>
      <p:sp>
        <p:nvSpPr>
          <p:cNvPr id="49" name="Freeform 49"/>
          <p:cNvSpPr/>
          <p:nvPr/>
        </p:nvSpPr>
        <p:spPr>
          <a:xfrm>
            <a:off x="16684758" y="339552"/>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2"/>
            <a:stretch>
              <a:fillRect l="-26956" t="-10344" r="-31375" b="-52045"/>
            </a:stretch>
          </a:blipFill>
        </p:spPr>
        <p:txBody>
          <a:bodyPr/>
          <a:lstStyle/>
          <a:p>
            <a:endParaRPr lang="en-US" dirty="0"/>
          </a:p>
        </p:txBody>
      </p:sp>
      <p:sp>
        <p:nvSpPr>
          <p:cNvPr id="50" name="TextBox 50"/>
          <p:cNvSpPr txBox="1"/>
          <p:nvPr/>
        </p:nvSpPr>
        <p:spPr>
          <a:xfrm>
            <a:off x="5955692" y="494951"/>
            <a:ext cx="6164201" cy="446276"/>
          </a:xfrm>
          <a:prstGeom prst="rect">
            <a:avLst/>
          </a:prstGeom>
        </p:spPr>
        <p:txBody>
          <a:bodyPr wrap="square" lIns="0" tIns="0" rIns="0" bIns="0" rtlCol="0" anchor="t">
            <a:spAutoFit/>
          </a:bodyPr>
          <a:lstStyle/>
          <a:p>
            <a:pPr algn="ctr">
              <a:lnSpc>
                <a:spcPts val="3640"/>
              </a:lnSpc>
              <a:spcBef>
                <a:spcPct val="0"/>
              </a:spcBef>
            </a:pPr>
            <a:r>
              <a:rPr lang="en-US" sz="2600" b="1" dirty="0">
                <a:solidFill>
                  <a:srgbClr val="FFFFFF"/>
                </a:solidFill>
                <a:latin typeface="League Spartan"/>
                <a:ea typeface="League Spartan"/>
                <a:cs typeface="League Spartan"/>
                <a:sym typeface="League Spartan"/>
              </a:rPr>
              <a:t>ADAPTIVE FABRIC OVERVIEW (1/2)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60480" y="2112052"/>
            <a:ext cx="5883520" cy="6062895"/>
          </a:xfrm>
          <a:custGeom>
            <a:avLst/>
            <a:gdLst/>
            <a:ahLst/>
            <a:cxnLst/>
            <a:rect l="l" t="t" r="r" b="b"/>
            <a:pathLst>
              <a:path w="5883520" h="6062895">
                <a:moveTo>
                  <a:pt x="0" y="0"/>
                </a:moveTo>
                <a:lnTo>
                  <a:pt x="5883520" y="0"/>
                </a:lnTo>
                <a:lnTo>
                  <a:pt x="5883520" y="6062896"/>
                </a:lnTo>
                <a:lnTo>
                  <a:pt x="0" y="6062896"/>
                </a:lnTo>
                <a:lnTo>
                  <a:pt x="0" y="0"/>
                </a:lnTo>
                <a:close/>
              </a:path>
            </a:pathLst>
          </a:custGeom>
          <a:blipFill>
            <a:blip r:embed="rId3">
              <a:alphaModFix amt="36000"/>
            </a:blip>
            <a:stretch>
              <a:fillRect/>
            </a:stretch>
          </a:blipFill>
        </p:spPr>
        <p:txBody>
          <a:bodyPr/>
          <a:lstStyle/>
          <a:p>
            <a:endParaRPr lang="en-US" dirty="0"/>
          </a:p>
        </p:txBody>
      </p:sp>
      <p:sp>
        <p:nvSpPr>
          <p:cNvPr id="3" name="Freeform 3"/>
          <p:cNvSpPr/>
          <p:nvPr/>
        </p:nvSpPr>
        <p:spPr>
          <a:xfrm>
            <a:off x="14118117" y="1598711"/>
            <a:ext cx="3866942" cy="7659589"/>
          </a:xfrm>
          <a:custGeom>
            <a:avLst/>
            <a:gdLst/>
            <a:ahLst/>
            <a:cxnLst/>
            <a:rect l="l" t="t" r="r" b="b"/>
            <a:pathLst>
              <a:path w="3866942" h="7659589">
                <a:moveTo>
                  <a:pt x="0" y="0"/>
                </a:moveTo>
                <a:lnTo>
                  <a:pt x="3866941" y="0"/>
                </a:lnTo>
                <a:lnTo>
                  <a:pt x="3866941" y="7659589"/>
                </a:lnTo>
                <a:lnTo>
                  <a:pt x="0" y="7659589"/>
                </a:lnTo>
                <a:lnTo>
                  <a:pt x="0" y="0"/>
                </a:lnTo>
                <a:close/>
              </a:path>
            </a:pathLst>
          </a:custGeom>
          <a:blipFill>
            <a:blip r:embed="rId4"/>
            <a:stretch>
              <a:fillRect l="-1374" r="-1374"/>
            </a:stretch>
          </a:blipFill>
        </p:spPr>
        <p:txBody>
          <a:bodyPr/>
          <a:lstStyle/>
          <a:p>
            <a:endParaRPr lang="en-US" dirty="0"/>
          </a:p>
        </p:txBody>
      </p:sp>
      <p:sp>
        <p:nvSpPr>
          <p:cNvPr id="4" name="Freeform 4"/>
          <p:cNvSpPr/>
          <p:nvPr/>
        </p:nvSpPr>
        <p:spPr>
          <a:xfrm>
            <a:off x="16687603" y="477328"/>
            <a:ext cx="1143394" cy="711584"/>
          </a:xfrm>
          <a:custGeom>
            <a:avLst/>
            <a:gdLst/>
            <a:ahLst/>
            <a:cxnLst/>
            <a:rect l="l" t="t" r="r" b="b"/>
            <a:pathLst>
              <a:path w="1143394" h="711584">
                <a:moveTo>
                  <a:pt x="0" y="0"/>
                </a:moveTo>
                <a:lnTo>
                  <a:pt x="1143394" y="0"/>
                </a:lnTo>
                <a:lnTo>
                  <a:pt x="1143394" y="711584"/>
                </a:lnTo>
                <a:lnTo>
                  <a:pt x="0" y="711584"/>
                </a:lnTo>
                <a:lnTo>
                  <a:pt x="0" y="0"/>
                </a:lnTo>
                <a:close/>
              </a:path>
            </a:pathLst>
          </a:custGeom>
          <a:blipFill>
            <a:blip r:embed="rId5"/>
            <a:stretch>
              <a:fillRect t="-3420" b="-3420"/>
            </a:stretch>
          </a:blipFill>
        </p:spPr>
        <p:txBody>
          <a:bodyPr/>
          <a:lstStyle/>
          <a:p>
            <a:endParaRPr lang="en-US" dirty="0"/>
          </a:p>
        </p:txBody>
      </p:sp>
      <p:sp>
        <p:nvSpPr>
          <p:cNvPr id="5" name="TextBox 5"/>
          <p:cNvSpPr txBox="1"/>
          <p:nvPr/>
        </p:nvSpPr>
        <p:spPr>
          <a:xfrm>
            <a:off x="1028700" y="2064427"/>
            <a:ext cx="14385424" cy="7052310"/>
          </a:xfrm>
          <a:prstGeom prst="rect">
            <a:avLst/>
          </a:prstGeom>
        </p:spPr>
        <p:txBody>
          <a:bodyPr lIns="0" tIns="0" rIns="0" bIns="0" rtlCol="0" anchor="t">
            <a:spAutoFit/>
          </a:bodyPr>
          <a:lstStyle/>
          <a:p>
            <a:pPr algn="just">
              <a:lnSpc>
                <a:spcPts val="2939"/>
              </a:lnSpc>
            </a:pPr>
            <a:r>
              <a:rPr lang="en-US" sz="2099" dirty="0">
                <a:solidFill>
                  <a:srgbClr val="000000"/>
                </a:solidFill>
                <a:latin typeface="League Spartan"/>
                <a:ea typeface="League Spartan"/>
                <a:cs typeface="League Spartan"/>
                <a:sym typeface="League Spartan"/>
              </a:rPr>
              <a:t>What It Is:</a:t>
            </a:r>
          </a:p>
          <a:p>
            <a:pPr algn="just">
              <a:lnSpc>
                <a:spcPts val="2939"/>
              </a:lnSpc>
            </a:pPr>
            <a:r>
              <a:rPr lang="en-US" sz="2099" dirty="0">
                <a:solidFill>
                  <a:srgbClr val="000000"/>
                </a:solidFill>
                <a:latin typeface="League Spartan"/>
                <a:ea typeface="League Spartan"/>
                <a:cs typeface="League Spartan"/>
                <a:sym typeface="League Spartan"/>
              </a:rPr>
              <a:t>Fabric dynamic heating and cooling based on real-time body conditions.</a:t>
            </a:r>
          </a:p>
          <a:p>
            <a:pPr algn="just">
              <a:lnSpc>
                <a:spcPts val="2939"/>
              </a:lnSpc>
            </a:pPr>
            <a:endParaRPr lang="en-US" sz="2099" dirty="0">
              <a:solidFill>
                <a:srgbClr val="000000"/>
              </a:solidFill>
              <a:latin typeface="League Spartan"/>
              <a:ea typeface="League Spartan"/>
              <a:cs typeface="League Spartan"/>
              <a:sym typeface="League Spartan"/>
            </a:endParaRPr>
          </a:p>
          <a:p>
            <a:pPr algn="just">
              <a:lnSpc>
                <a:spcPts val="2939"/>
              </a:lnSpc>
            </a:pPr>
            <a:r>
              <a:rPr lang="en-US" sz="2099" dirty="0">
                <a:solidFill>
                  <a:srgbClr val="000000"/>
                </a:solidFill>
                <a:latin typeface="League Spartan"/>
                <a:ea typeface="League Spartan"/>
                <a:cs typeface="League Spartan"/>
                <a:sym typeface="League Spartan"/>
              </a:rPr>
              <a:t>Key Differentiators</a:t>
            </a:r>
          </a:p>
          <a:p>
            <a:pPr algn="just">
              <a:lnSpc>
                <a:spcPts val="2939"/>
              </a:lnSpc>
            </a:pPr>
            <a:endParaRPr lang="en-US" sz="2099" dirty="0">
              <a:solidFill>
                <a:srgbClr val="000000"/>
              </a:solidFill>
              <a:latin typeface="League Spartan"/>
              <a:ea typeface="League Spartan"/>
              <a:cs typeface="League Spartan"/>
              <a:sym typeface="League Spartan"/>
            </a:endParaRPr>
          </a:p>
          <a:p>
            <a:pPr marL="453388" lvl="1" indent="-226694" algn="just">
              <a:lnSpc>
                <a:spcPts val="2939"/>
              </a:lnSpc>
              <a:buFont typeface="Arial"/>
              <a:buChar char="•"/>
            </a:pPr>
            <a:r>
              <a:rPr lang="en-US" sz="2099" dirty="0">
                <a:solidFill>
                  <a:srgbClr val="000000"/>
                </a:solidFill>
                <a:latin typeface="League Spartan"/>
                <a:ea typeface="League Spartan"/>
                <a:cs typeface="League Spartan"/>
                <a:sym typeface="League Spartan"/>
              </a:rPr>
              <a:t>Aiding muscle Recovery:</a:t>
            </a:r>
          </a:p>
          <a:p>
            <a:pPr marL="906777" lvl="2" indent="-302259" algn="just">
              <a:lnSpc>
                <a:spcPts val="2939"/>
              </a:lnSpc>
              <a:buFont typeface="Arial"/>
              <a:buChar char="⚬"/>
            </a:pPr>
            <a:r>
              <a:rPr lang="en-US" sz="2099" dirty="0">
                <a:solidFill>
                  <a:srgbClr val="000000"/>
                </a:solidFill>
                <a:latin typeface="League Spartan"/>
                <a:ea typeface="League Spartan"/>
                <a:cs typeface="League Spartan"/>
                <a:sym typeface="League Spartan"/>
              </a:rPr>
              <a:t>Dynamic cooling for post-workout inflammation reduction.</a:t>
            </a:r>
          </a:p>
          <a:p>
            <a:pPr marL="906777" lvl="2" indent="-302259" algn="just">
              <a:lnSpc>
                <a:spcPts val="2939"/>
              </a:lnSpc>
              <a:buFont typeface="Arial"/>
              <a:buChar char="⚬"/>
            </a:pPr>
            <a:r>
              <a:rPr lang="en-US" sz="2099" dirty="0">
                <a:solidFill>
                  <a:srgbClr val="000000"/>
                </a:solidFill>
                <a:latin typeface="League Spartan"/>
                <a:ea typeface="League Spartan"/>
                <a:cs typeface="League Spartan"/>
                <a:sym typeface="League Spartan"/>
              </a:rPr>
              <a:t>Heating functionality improves blood flow and flexibility.</a:t>
            </a:r>
          </a:p>
          <a:p>
            <a:pPr marL="906777" lvl="2" indent="-302259" algn="just">
              <a:lnSpc>
                <a:spcPts val="2939"/>
              </a:lnSpc>
              <a:buFont typeface="Arial"/>
              <a:buChar char="⚬"/>
            </a:pPr>
            <a:r>
              <a:rPr lang="en-US" sz="2099" dirty="0">
                <a:solidFill>
                  <a:srgbClr val="000000"/>
                </a:solidFill>
                <a:latin typeface="League Spartan"/>
                <a:ea typeface="League Spartan"/>
                <a:cs typeface="League Spartan"/>
                <a:sym typeface="League Spartan"/>
              </a:rPr>
              <a:t>Keeps blood flow steady during rest periods; reduces numbness and soreness.</a:t>
            </a:r>
          </a:p>
          <a:p>
            <a:pPr algn="just">
              <a:lnSpc>
                <a:spcPts val="2939"/>
              </a:lnSpc>
            </a:pPr>
            <a:endParaRPr lang="en-US" sz="2099" dirty="0">
              <a:solidFill>
                <a:srgbClr val="000000"/>
              </a:solidFill>
              <a:latin typeface="League Spartan"/>
              <a:ea typeface="League Spartan"/>
              <a:cs typeface="League Spartan"/>
              <a:sym typeface="League Spartan"/>
            </a:endParaRPr>
          </a:p>
          <a:p>
            <a:pPr marL="453388" lvl="1" indent="-226694" algn="just">
              <a:lnSpc>
                <a:spcPts val="2939"/>
              </a:lnSpc>
              <a:buFont typeface="Arial"/>
              <a:buChar char="•"/>
            </a:pPr>
            <a:r>
              <a:rPr lang="en-US" sz="2099" dirty="0">
                <a:solidFill>
                  <a:srgbClr val="000000"/>
                </a:solidFill>
                <a:latin typeface="League Spartan"/>
                <a:ea typeface="League Spartan"/>
                <a:cs typeface="League Spartan"/>
                <a:sym typeface="League Spartan"/>
              </a:rPr>
              <a:t>Smart Compression:</a:t>
            </a:r>
          </a:p>
          <a:p>
            <a:pPr marL="906777" lvl="2" indent="-302259" algn="just">
              <a:lnSpc>
                <a:spcPts val="2939"/>
              </a:lnSpc>
              <a:buFont typeface="Arial"/>
              <a:buChar char="⚬"/>
            </a:pPr>
            <a:r>
              <a:rPr lang="en-US" sz="2099" dirty="0">
                <a:solidFill>
                  <a:srgbClr val="000000"/>
                </a:solidFill>
                <a:latin typeface="League Spartan"/>
                <a:ea typeface="League Spartan"/>
                <a:cs typeface="League Spartan"/>
                <a:sym typeface="League Spartan"/>
              </a:rPr>
              <a:t>Detects fatigue and alerts athletes to rest; provides cushioning to reduce injury risk.</a:t>
            </a:r>
          </a:p>
          <a:p>
            <a:pPr algn="just">
              <a:lnSpc>
                <a:spcPts val="2939"/>
              </a:lnSpc>
            </a:pPr>
            <a:endParaRPr lang="en-US" sz="2099" dirty="0">
              <a:solidFill>
                <a:srgbClr val="000000"/>
              </a:solidFill>
              <a:latin typeface="League Spartan"/>
              <a:ea typeface="League Spartan"/>
              <a:cs typeface="League Spartan"/>
              <a:sym typeface="League Spartan"/>
            </a:endParaRPr>
          </a:p>
          <a:p>
            <a:pPr algn="just">
              <a:lnSpc>
                <a:spcPts val="2939"/>
              </a:lnSpc>
            </a:pPr>
            <a:r>
              <a:rPr lang="en-US" sz="2099" dirty="0">
                <a:solidFill>
                  <a:srgbClr val="000000"/>
                </a:solidFill>
                <a:latin typeface="League Spartan"/>
                <a:ea typeface="League Spartan"/>
                <a:cs typeface="League Spartan"/>
                <a:sym typeface="League Spartan"/>
              </a:rPr>
              <a:t>Integration with Under Armour App</a:t>
            </a:r>
          </a:p>
          <a:p>
            <a:pPr algn="just">
              <a:lnSpc>
                <a:spcPts val="2939"/>
              </a:lnSpc>
            </a:pPr>
            <a:endParaRPr lang="en-US" sz="2099" dirty="0">
              <a:solidFill>
                <a:srgbClr val="000000"/>
              </a:solidFill>
              <a:latin typeface="League Spartan"/>
              <a:ea typeface="League Spartan"/>
              <a:cs typeface="League Spartan"/>
              <a:sym typeface="League Spartan"/>
            </a:endParaRPr>
          </a:p>
          <a:p>
            <a:pPr marL="453388" lvl="1" indent="-226694" algn="just">
              <a:lnSpc>
                <a:spcPts val="2939"/>
              </a:lnSpc>
              <a:buFont typeface="Arial"/>
              <a:buChar char="•"/>
            </a:pPr>
            <a:r>
              <a:rPr lang="en-US" sz="2099" dirty="0">
                <a:solidFill>
                  <a:srgbClr val="000000"/>
                </a:solidFill>
                <a:latin typeface="League Spartan"/>
                <a:ea typeface="League Spartan"/>
                <a:cs typeface="League Spartan"/>
                <a:sym typeface="League Spartan"/>
              </a:rPr>
              <a:t>Real-time updates on heating, cooling, and compression.</a:t>
            </a:r>
          </a:p>
          <a:p>
            <a:pPr marL="453388" lvl="1" indent="-226694" algn="just">
              <a:lnSpc>
                <a:spcPts val="2939"/>
              </a:lnSpc>
              <a:buFont typeface="Arial"/>
              <a:buChar char="•"/>
            </a:pPr>
            <a:r>
              <a:rPr lang="en-US" sz="2099" dirty="0">
                <a:solidFill>
                  <a:srgbClr val="000000"/>
                </a:solidFill>
                <a:latin typeface="League Spartan"/>
                <a:ea typeface="League Spartan"/>
                <a:cs typeface="League Spartan"/>
                <a:sym typeface="League Spartan"/>
              </a:rPr>
              <a:t>Fatigue alerts and recovery insights for tailored user experience.</a:t>
            </a:r>
          </a:p>
          <a:p>
            <a:pPr algn="just">
              <a:lnSpc>
                <a:spcPts val="2939"/>
              </a:lnSpc>
            </a:pPr>
            <a:endParaRPr lang="en-US" sz="2099" dirty="0">
              <a:solidFill>
                <a:srgbClr val="000000"/>
              </a:solidFill>
              <a:latin typeface="League Spartan"/>
              <a:ea typeface="League Spartan"/>
              <a:cs typeface="League Spartan"/>
              <a:sym typeface="League Spartan"/>
            </a:endParaRPr>
          </a:p>
          <a:p>
            <a:pPr algn="just">
              <a:lnSpc>
                <a:spcPts val="2939"/>
              </a:lnSpc>
              <a:spcBef>
                <a:spcPct val="0"/>
              </a:spcBef>
            </a:pPr>
            <a:endParaRPr lang="en-US" sz="2099" dirty="0">
              <a:solidFill>
                <a:srgbClr val="000000"/>
              </a:solidFill>
              <a:latin typeface="League Spartan"/>
              <a:ea typeface="League Spartan"/>
              <a:cs typeface="League Spartan"/>
              <a:sym typeface="League Spartan"/>
            </a:endParaRPr>
          </a:p>
        </p:txBody>
      </p:sp>
      <p:sp>
        <p:nvSpPr>
          <p:cNvPr id="6" name="Freeform 6"/>
          <p:cNvSpPr/>
          <p:nvPr/>
        </p:nvSpPr>
        <p:spPr>
          <a:xfrm>
            <a:off x="11212825" y="6813284"/>
            <a:ext cx="2905292" cy="2746641"/>
          </a:xfrm>
          <a:custGeom>
            <a:avLst/>
            <a:gdLst/>
            <a:ahLst/>
            <a:cxnLst/>
            <a:rect l="l" t="t" r="r" b="b"/>
            <a:pathLst>
              <a:path w="2905292" h="2746641">
                <a:moveTo>
                  <a:pt x="0" y="0"/>
                </a:moveTo>
                <a:lnTo>
                  <a:pt x="2905292" y="0"/>
                </a:lnTo>
                <a:lnTo>
                  <a:pt x="2905292" y="2746641"/>
                </a:lnTo>
                <a:lnTo>
                  <a:pt x="0" y="2746641"/>
                </a:lnTo>
                <a:lnTo>
                  <a:pt x="0" y="0"/>
                </a:lnTo>
                <a:close/>
              </a:path>
            </a:pathLst>
          </a:custGeom>
          <a:blipFill>
            <a:blip r:embed="rId6"/>
            <a:stretch>
              <a:fillRect/>
            </a:stretch>
          </a:blipFill>
        </p:spPr>
        <p:txBody>
          <a:bodyPr/>
          <a:lstStyle/>
          <a:p>
            <a:endParaRPr lang="en-US" dirty="0"/>
          </a:p>
        </p:txBody>
      </p:sp>
      <p:sp>
        <p:nvSpPr>
          <p:cNvPr id="7" name="TextBox 7"/>
          <p:cNvSpPr txBox="1"/>
          <p:nvPr/>
        </p:nvSpPr>
        <p:spPr>
          <a:xfrm>
            <a:off x="5933619" y="609982"/>
            <a:ext cx="6420762" cy="446276"/>
          </a:xfrm>
          <a:prstGeom prst="rect">
            <a:avLst/>
          </a:prstGeom>
        </p:spPr>
        <p:txBody>
          <a:bodyPr wrap="square" lIns="0" tIns="0" rIns="0" bIns="0" rtlCol="0" anchor="t">
            <a:spAutoFit/>
          </a:bodyPr>
          <a:lstStyle/>
          <a:p>
            <a:pPr algn="ctr">
              <a:lnSpc>
                <a:spcPts val="3640"/>
              </a:lnSpc>
              <a:spcBef>
                <a:spcPct val="0"/>
              </a:spcBef>
            </a:pPr>
            <a:r>
              <a:rPr lang="en-US" sz="2600" b="1" dirty="0">
                <a:latin typeface="League Spartan"/>
                <a:ea typeface="League Spartan"/>
                <a:cs typeface="League Spartan"/>
                <a:sym typeface="League Spartan"/>
              </a:rPr>
              <a:t>ADAPTIVE FABRIC OVERVIEW (1/2)</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399639" y="2474908"/>
            <a:ext cx="2288235" cy="6135486"/>
          </a:xfrm>
          <a:custGeom>
            <a:avLst/>
            <a:gdLst/>
            <a:ahLst/>
            <a:cxnLst/>
            <a:rect l="l" t="t" r="r" b="b"/>
            <a:pathLst>
              <a:path w="2288235" h="6135486">
                <a:moveTo>
                  <a:pt x="0" y="0"/>
                </a:moveTo>
                <a:lnTo>
                  <a:pt x="2288235" y="0"/>
                </a:lnTo>
                <a:lnTo>
                  <a:pt x="2288235" y="6135486"/>
                </a:lnTo>
                <a:lnTo>
                  <a:pt x="0" y="6135486"/>
                </a:lnTo>
                <a:lnTo>
                  <a:pt x="0" y="0"/>
                </a:lnTo>
                <a:close/>
              </a:path>
            </a:pathLst>
          </a:custGeom>
          <a:blipFill>
            <a:blip r:embed="rId3"/>
            <a:stretch>
              <a:fillRect/>
            </a:stretch>
          </a:blipFill>
        </p:spPr>
        <p:txBody>
          <a:bodyPr/>
          <a:lstStyle/>
          <a:p>
            <a:endParaRPr lang="en-US" dirty="0"/>
          </a:p>
        </p:txBody>
      </p:sp>
      <p:sp>
        <p:nvSpPr>
          <p:cNvPr id="3" name="Freeform 3"/>
          <p:cNvSpPr/>
          <p:nvPr/>
        </p:nvSpPr>
        <p:spPr>
          <a:xfrm>
            <a:off x="13330436" y="1650234"/>
            <a:ext cx="2417485" cy="6986533"/>
          </a:xfrm>
          <a:custGeom>
            <a:avLst/>
            <a:gdLst/>
            <a:ahLst/>
            <a:cxnLst/>
            <a:rect l="l" t="t" r="r" b="b"/>
            <a:pathLst>
              <a:path w="2417485" h="6986533">
                <a:moveTo>
                  <a:pt x="0" y="0"/>
                </a:moveTo>
                <a:lnTo>
                  <a:pt x="2417485" y="0"/>
                </a:lnTo>
                <a:lnTo>
                  <a:pt x="2417485" y="6986532"/>
                </a:lnTo>
                <a:lnTo>
                  <a:pt x="0" y="6986532"/>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15354570" y="2546137"/>
            <a:ext cx="2387264" cy="5993028"/>
          </a:xfrm>
          <a:custGeom>
            <a:avLst/>
            <a:gdLst/>
            <a:ahLst/>
            <a:cxnLst/>
            <a:rect l="l" t="t" r="r" b="b"/>
            <a:pathLst>
              <a:path w="2387264" h="5993028">
                <a:moveTo>
                  <a:pt x="0" y="0"/>
                </a:moveTo>
                <a:lnTo>
                  <a:pt x="2387264" y="0"/>
                </a:lnTo>
                <a:lnTo>
                  <a:pt x="2387264" y="5993028"/>
                </a:lnTo>
                <a:lnTo>
                  <a:pt x="0" y="5993028"/>
                </a:lnTo>
                <a:lnTo>
                  <a:pt x="0" y="0"/>
                </a:lnTo>
                <a:close/>
              </a:path>
            </a:pathLst>
          </a:custGeom>
          <a:blipFill>
            <a:blip r:embed="rId5"/>
            <a:stretch>
              <a:fillRect/>
            </a:stretch>
          </a:blipFill>
        </p:spPr>
        <p:txBody>
          <a:bodyPr/>
          <a:lstStyle/>
          <a:p>
            <a:endParaRPr lang="en-US" dirty="0"/>
          </a:p>
        </p:txBody>
      </p:sp>
      <p:sp>
        <p:nvSpPr>
          <p:cNvPr id="5" name="Freeform 5"/>
          <p:cNvSpPr/>
          <p:nvPr/>
        </p:nvSpPr>
        <p:spPr>
          <a:xfrm>
            <a:off x="13191533" y="8396292"/>
            <a:ext cx="2695292" cy="1724015"/>
          </a:xfrm>
          <a:custGeom>
            <a:avLst/>
            <a:gdLst/>
            <a:ahLst/>
            <a:cxnLst/>
            <a:rect l="l" t="t" r="r" b="b"/>
            <a:pathLst>
              <a:path w="2695292" h="1724015">
                <a:moveTo>
                  <a:pt x="0" y="0"/>
                </a:moveTo>
                <a:lnTo>
                  <a:pt x="2695291" y="0"/>
                </a:lnTo>
                <a:lnTo>
                  <a:pt x="2695291" y="1724016"/>
                </a:lnTo>
                <a:lnTo>
                  <a:pt x="0" y="1724016"/>
                </a:lnTo>
                <a:lnTo>
                  <a:pt x="0" y="0"/>
                </a:lnTo>
                <a:close/>
              </a:path>
            </a:pathLst>
          </a:custGeom>
          <a:blipFill>
            <a:blip r:embed="rId6"/>
            <a:stretch>
              <a:fillRect/>
            </a:stretch>
          </a:blipFill>
        </p:spPr>
        <p:txBody>
          <a:bodyPr/>
          <a:lstStyle/>
          <a:p>
            <a:endParaRPr lang="en-US" dirty="0"/>
          </a:p>
        </p:txBody>
      </p:sp>
      <p:sp>
        <p:nvSpPr>
          <p:cNvPr id="6" name="TextBox 6"/>
          <p:cNvSpPr txBox="1"/>
          <p:nvPr/>
        </p:nvSpPr>
        <p:spPr>
          <a:xfrm>
            <a:off x="678267" y="1354508"/>
            <a:ext cx="10483346" cy="8538210"/>
          </a:xfrm>
          <a:prstGeom prst="rect">
            <a:avLst/>
          </a:prstGeom>
        </p:spPr>
        <p:txBody>
          <a:bodyPr lIns="0" tIns="0" rIns="0" bIns="0" rtlCol="0" anchor="t">
            <a:spAutoFit/>
          </a:bodyPr>
          <a:lstStyle/>
          <a:p>
            <a:pPr algn="just">
              <a:lnSpc>
                <a:spcPts val="2940"/>
              </a:lnSpc>
            </a:pPr>
            <a:endParaRPr dirty="0"/>
          </a:p>
          <a:p>
            <a:pPr algn="just">
              <a:lnSpc>
                <a:spcPts val="2940"/>
              </a:lnSpc>
            </a:pPr>
            <a:endParaRPr dirty="0"/>
          </a:p>
          <a:p>
            <a:pPr algn="just">
              <a:lnSpc>
                <a:spcPts val="2940"/>
              </a:lnSpc>
            </a:pPr>
            <a:r>
              <a:rPr lang="en-US" sz="2100" dirty="0">
                <a:solidFill>
                  <a:srgbClr val="FAF6F6"/>
                </a:solidFill>
                <a:latin typeface="League Spartan"/>
                <a:ea typeface="League Spartan"/>
                <a:cs typeface="League Spartan"/>
                <a:sym typeface="League Spartan"/>
              </a:rPr>
              <a:t>1. Sponsorships in Major Sports</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Partner with leagues and teams </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Professional athletes </a:t>
            </a: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pPr>
            <a:r>
              <a:rPr lang="en-US" sz="2100" dirty="0">
                <a:solidFill>
                  <a:srgbClr val="FAF6F6"/>
                </a:solidFill>
                <a:latin typeface="League Spartan"/>
                <a:ea typeface="League Spartan"/>
                <a:cs typeface="League Spartan"/>
                <a:sym typeface="League Spartan"/>
              </a:rPr>
              <a:t>2. Collaborations with Health Organizations</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Partner with WHO, sports clinics, and physiotherapists to highlight health benefits.</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Position the product as essential for injury prevention and muscle health.</a:t>
            </a: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pPr>
            <a:r>
              <a:rPr lang="en-US" sz="2100" dirty="0">
                <a:solidFill>
                  <a:srgbClr val="FAF6F6"/>
                </a:solidFill>
                <a:latin typeface="League Spartan"/>
                <a:ea typeface="League Spartan"/>
                <a:cs typeface="League Spartan"/>
                <a:sym typeface="League Spartan"/>
              </a:rPr>
              <a:t>3. Digital Marketing and Influencer Campaigns</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Targeted campaigns showcasing real-life use cases.</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Testimonials from athletes emphasizing benefits over traditional apparel.</a:t>
            </a: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pPr>
            <a:r>
              <a:rPr lang="en-US" sz="2100" dirty="0">
                <a:solidFill>
                  <a:srgbClr val="FAF6F6"/>
                </a:solidFill>
                <a:latin typeface="League Spartan"/>
                <a:ea typeface="League Spartan"/>
                <a:cs typeface="League Spartan"/>
                <a:sym typeface="League Spartan"/>
              </a:rPr>
              <a:t>4. Early Adopter Program</a:t>
            </a:r>
          </a:p>
          <a:p>
            <a:pPr marL="453390" lvl="1" indent="-226695" algn="just">
              <a:lnSpc>
                <a:spcPts val="2940"/>
              </a:lnSpc>
              <a:buFont typeface="Arial"/>
              <a:buChar char="•"/>
            </a:pPr>
            <a:r>
              <a:rPr lang="en-US" sz="2100" dirty="0">
                <a:solidFill>
                  <a:srgbClr val="FAF6F6"/>
                </a:solidFill>
                <a:latin typeface="League Spartan"/>
                <a:ea typeface="League Spartan"/>
                <a:cs typeface="League Spartan"/>
                <a:sym typeface="League Spartan"/>
              </a:rPr>
              <a:t>Launch exclusive pre-release for fitness enthusiasts and elite athletes.</a:t>
            </a: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pPr>
            <a:endParaRPr lang="en-US" sz="2100" dirty="0">
              <a:solidFill>
                <a:srgbClr val="FAF6F6"/>
              </a:solidFill>
              <a:latin typeface="League Spartan"/>
              <a:ea typeface="League Spartan"/>
              <a:cs typeface="League Spartan"/>
              <a:sym typeface="League Spartan"/>
            </a:endParaRPr>
          </a:p>
          <a:p>
            <a:pPr algn="just">
              <a:lnSpc>
                <a:spcPts val="2940"/>
              </a:lnSpc>
              <a:spcBef>
                <a:spcPct val="0"/>
              </a:spcBef>
            </a:pPr>
            <a:endParaRPr lang="en-US" sz="2100" dirty="0">
              <a:solidFill>
                <a:srgbClr val="FAF6F6"/>
              </a:solidFill>
              <a:latin typeface="League Spartan"/>
              <a:ea typeface="League Spartan"/>
              <a:cs typeface="League Spartan"/>
              <a:sym typeface="League Spartan"/>
            </a:endParaRPr>
          </a:p>
        </p:txBody>
      </p:sp>
      <p:sp>
        <p:nvSpPr>
          <p:cNvPr id="7" name="Freeform 7"/>
          <p:cNvSpPr/>
          <p:nvPr/>
        </p:nvSpPr>
        <p:spPr>
          <a:xfrm>
            <a:off x="16684758" y="474804"/>
            <a:ext cx="1149084" cy="716633"/>
          </a:xfrm>
          <a:custGeom>
            <a:avLst/>
            <a:gdLst/>
            <a:ahLst/>
            <a:cxnLst/>
            <a:rect l="l" t="t" r="r" b="b"/>
            <a:pathLst>
              <a:path w="1149084" h="716633">
                <a:moveTo>
                  <a:pt x="0" y="0"/>
                </a:moveTo>
                <a:lnTo>
                  <a:pt x="1149084" y="0"/>
                </a:lnTo>
                <a:lnTo>
                  <a:pt x="1149084" y="716633"/>
                </a:lnTo>
                <a:lnTo>
                  <a:pt x="0" y="716633"/>
                </a:lnTo>
                <a:lnTo>
                  <a:pt x="0" y="0"/>
                </a:lnTo>
                <a:close/>
              </a:path>
            </a:pathLst>
          </a:custGeom>
          <a:blipFill>
            <a:blip r:embed="rId6"/>
            <a:stretch>
              <a:fillRect l="-26956" t="-10344" r="-31375" b="-52045"/>
            </a:stretch>
          </a:blipFill>
        </p:spPr>
        <p:txBody>
          <a:bodyPr/>
          <a:lstStyle/>
          <a:p>
            <a:endParaRPr lang="en-US" dirty="0"/>
          </a:p>
        </p:txBody>
      </p:sp>
      <p:sp>
        <p:nvSpPr>
          <p:cNvPr id="8" name="TextBox 8"/>
          <p:cNvSpPr txBox="1"/>
          <p:nvPr/>
        </p:nvSpPr>
        <p:spPr>
          <a:xfrm>
            <a:off x="5253334" y="609982"/>
            <a:ext cx="7781332" cy="446276"/>
          </a:xfrm>
          <a:prstGeom prst="rect">
            <a:avLst/>
          </a:prstGeom>
        </p:spPr>
        <p:txBody>
          <a:bodyPr wrap="square" lIns="0" tIns="0" rIns="0" bIns="0" rtlCol="0" anchor="t">
            <a:spAutoFit/>
          </a:bodyPr>
          <a:lstStyle/>
          <a:p>
            <a:pPr algn="ctr">
              <a:lnSpc>
                <a:spcPts val="3640"/>
              </a:lnSpc>
              <a:spcBef>
                <a:spcPct val="0"/>
              </a:spcBef>
            </a:pPr>
            <a:r>
              <a:rPr lang="en-US" sz="2600" dirty="0">
                <a:solidFill>
                  <a:srgbClr val="FAF6F6"/>
                </a:solidFill>
                <a:latin typeface="League Spartan"/>
                <a:ea typeface="League Spartan"/>
                <a:cs typeface="League Spartan"/>
                <a:sym typeface="League Spartan"/>
              </a:rPr>
              <a:t>STRATEGIES TO ENGAGE MORE CUSTOMERS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FAF6F6"/>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201400" y="1510232"/>
            <a:ext cx="7086600" cy="8776768"/>
          </a:xfrm>
          <a:prstGeom prst="rect">
            <a:avLst/>
          </a:prstGeom>
        </p:spPr>
        <p:txBody>
          <a:bodyPr lIns="50800" tIns="50800" rIns="50800" bIns="50800" rtlCol="0" anchor="ctr"/>
          <a:lstStyle/>
          <a:p>
            <a:pPr algn="ctr">
              <a:lnSpc>
                <a:spcPts val="3640"/>
              </a:lnSpc>
            </a:pPr>
            <a:endParaRPr dirty="0"/>
          </a:p>
        </p:txBody>
      </p:sp>
      <p:sp>
        <p:nvSpPr>
          <p:cNvPr id="5" name="Freeform 5"/>
          <p:cNvSpPr/>
          <p:nvPr/>
        </p:nvSpPr>
        <p:spPr>
          <a:xfrm>
            <a:off x="16687603" y="477328"/>
            <a:ext cx="1143394" cy="711584"/>
          </a:xfrm>
          <a:custGeom>
            <a:avLst/>
            <a:gdLst/>
            <a:ahLst/>
            <a:cxnLst/>
            <a:rect l="l" t="t" r="r" b="b"/>
            <a:pathLst>
              <a:path w="1143394" h="711584">
                <a:moveTo>
                  <a:pt x="0" y="0"/>
                </a:moveTo>
                <a:lnTo>
                  <a:pt x="1143394" y="0"/>
                </a:lnTo>
                <a:lnTo>
                  <a:pt x="1143394" y="711584"/>
                </a:lnTo>
                <a:lnTo>
                  <a:pt x="0" y="711584"/>
                </a:lnTo>
                <a:lnTo>
                  <a:pt x="0" y="0"/>
                </a:lnTo>
                <a:close/>
              </a:path>
            </a:pathLst>
          </a:custGeom>
          <a:blipFill>
            <a:blip r:embed="rId3"/>
            <a:stretch>
              <a:fillRect t="-3420" b="-3420"/>
            </a:stretch>
          </a:blipFill>
        </p:spPr>
        <p:txBody>
          <a:bodyPr/>
          <a:lstStyle/>
          <a:p>
            <a:endParaRPr lang="en-US" dirty="0"/>
          </a:p>
        </p:txBody>
      </p:sp>
      <p:sp>
        <p:nvSpPr>
          <p:cNvPr id="6" name="Freeform 6"/>
          <p:cNvSpPr/>
          <p:nvPr/>
        </p:nvSpPr>
        <p:spPr>
          <a:xfrm>
            <a:off x="13360528" y="2864213"/>
            <a:ext cx="4470469" cy="4409587"/>
          </a:xfrm>
          <a:custGeom>
            <a:avLst/>
            <a:gdLst/>
            <a:ahLst/>
            <a:cxnLst/>
            <a:rect l="l" t="t" r="r" b="b"/>
            <a:pathLst>
              <a:path w="4470469" h="4409587">
                <a:moveTo>
                  <a:pt x="0" y="0"/>
                </a:moveTo>
                <a:lnTo>
                  <a:pt x="4470469" y="0"/>
                </a:lnTo>
                <a:lnTo>
                  <a:pt x="4470469" y="4409586"/>
                </a:lnTo>
                <a:lnTo>
                  <a:pt x="0" y="4409586"/>
                </a:lnTo>
                <a:lnTo>
                  <a:pt x="0" y="0"/>
                </a:lnTo>
                <a:close/>
              </a:path>
            </a:pathLst>
          </a:custGeom>
          <a:blipFill>
            <a:blip r:embed="rId4"/>
            <a:stretch>
              <a:fillRect/>
            </a:stretch>
          </a:blipFill>
        </p:spPr>
        <p:txBody>
          <a:bodyPr/>
          <a:lstStyle/>
          <a:p>
            <a:endParaRPr lang="en-US" dirty="0"/>
          </a:p>
        </p:txBody>
      </p:sp>
      <p:sp>
        <p:nvSpPr>
          <p:cNvPr id="7" name="TextBox 7"/>
          <p:cNvSpPr txBox="1"/>
          <p:nvPr/>
        </p:nvSpPr>
        <p:spPr>
          <a:xfrm>
            <a:off x="5155146" y="606756"/>
            <a:ext cx="7977708" cy="446276"/>
          </a:xfrm>
          <a:prstGeom prst="rect">
            <a:avLst/>
          </a:prstGeom>
        </p:spPr>
        <p:txBody>
          <a:bodyPr wrap="square" lIns="0" tIns="0" rIns="0" bIns="0" rtlCol="0" anchor="t">
            <a:spAutoFit/>
          </a:bodyPr>
          <a:lstStyle/>
          <a:p>
            <a:pPr algn="ctr">
              <a:lnSpc>
                <a:spcPts val="3640"/>
              </a:lnSpc>
              <a:spcBef>
                <a:spcPct val="0"/>
              </a:spcBef>
            </a:pPr>
            <a:r>
              <a:rPr lang="en-US" sz="2600" dirty="0">
                <a:solidFill>
                  <a:srgbClr val="1E1E1E"/>
                </a:solidFill>
                <a:latin typeface="League Spartan"/>
                <a:ea typeface="League Spartan"/>
                <a:cs typeface="League Spartan"/>
                <a:sym typeface="League Spartan"/>
              </a:rPr>
              <a:t>ORGANIZATIONAL CHANGES REQUIRED (1/2)</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1E1E1E"/>
                </a:solidFill>
                <a:latin typeface="Canva Sans"/>
                <a:ea typeface="Canva Sans"/>
                <a:cs typeface="Canva Sans"/>
                <a:sym typeface="Canva Sans"/>
              </a:rPr>
              <a:t>9</a:t>
            </a:r>
          </a:p>
        </p:txBody>
      </p:sp>
      <p:sp>
        <p:nvSpPr>
          <p:cNvPr id="9" name="TextBox 9"/>
          <p:cNvSpPr txBox="1"/>
          <p:nvPr/>
        </p:nvSpPr>
        <p:spPr>
          <a:xfrm>
            <a:off x="609600" y="1661846"/>
            <a:ext cx="12463020" cy="7795260"/>
          </a:xfrm>
          <a:prstGeom prst="rect">
            <a:avLst/>
          </a:prstGeom>
        </p:spPr>
        <p:txBody>
          <a:bodyPr lIns="0" tIns="0" rIns="0" bIns="0" rtlCol="0" anchor="t">
            <a:spAutoFit/>
          </a:bodyPr>
          <a:lstStyle/>
          <a:p>
            <a:pPr algn="l">
              <a:lnSpc>
                <a:spcPts val="2940"/>
              </a:lnSpc>
              <a:spcBef>
                <a:spcPct val="0"/>
              </a:spcBef>
            </a:pPr>
            <a:r>
              <a:rPr lang="en-US" sz="2100" b="1" dirty="0">
                <a:solidFill>
                  <a:srgbClr val="1E1E1E"/>
                </a:solidFill>
                <a:latin typeface="League Spartan"/>
                <a:ea typeface="League Spartan"/>
                <a:cs typeface="League Spartan"/>
                <a:sym typeface="League Spartan"/>
              </a:rPr>
              <a:t>1. </a:t>
            </a:r>
            <a:r>
              <a:rPr lang="en-US" sz="2100" b="1" u="sng" dirty="0">
                <a:solidFill>
                  <a:srgbClr val="1E1E1E"/>
                </a:solidFill>
                <a:latin typeface="League Spartan"/>
                <a:ea typeface="League Spartan"/>
                <a:cs typeface="League Spartan"/>
                <a:sym typeface="League Spartan"/>
              </a:rPr>
              <a:t>Innovation and Research &amp; Development (R&amp;D) Expansion</a:t>
            </a:r>
            <a:r>
              <a:rPr lang="en-US" sz="2100" b="1" dirty="0">
                <a:solidFill>
                  <a:srgbClr val="1E1E1E"/>
                </a:solidFill>
                <a:latin typeface="League Spartan"/>
                <a:ea typeface="League Spartan"/>
                <a:cs typeface="League Spartan"/>
                <a:sym typeface="League Spartan"/>
              </a:rPr>
              <a:t>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As adaptive fabric integrates technologies like sensors and machine learning, R&amp;D must broaden its focus. Under Armour needs to combine textile engineering with data science and software development.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Example: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Create R&amp;D teams for smart textiles and app integration, collaborate with tech companies, and provide upskilling in data analytics and IoT.</a:t>
            </a:r>
          </a:p>
          <a:p>
            <a:pPr algn="l">
              <a:lnSpc>
                <a:spcPts val="2940"/>
              </a:lnSpc>
              <a:spcBef>
                <a:spcPct val="0"/>
              </a:spcBef>
            </a:pPr>
            <a:endParaRPr lang="en-US" sz="2100" b="1" dirty="0">
              <a:solidFill>
                <a:srgbClr val="1E1E1E"/>
              </a:solidFill>
              <a:latin typeface="League Spartan"/>
              <a:ea typeface="League Spartan"/>
              <a:cs typeface="League Spartan"/>
              <a:sym typeface="League Spartan"/>
            </a:endParaRPr>
          </a:p>
          <a:p>
            <a:pPr algn="l">
              <a:lnSpc>
                <a:spcPts val="2940"/>
              </a:lnSpc>
              <a:spcBef>
                <a:spcPct val="0"/>
              </a:spcBef>
            </a:pPr>
            <a:r>
              <a:rPr lang="en-US" sz="2100" b="1" dirty="0">
                <a:solidFill>
                  <a:srgbClr val="1E1E1E"/>
                </a:solidFill>
                <a:latin typeface="League Spartan"/>
                <a:ea typeface="League Spartan"/>
                <a:cs typeface="League Spartan"/>
                <a:sym typeface="League Spartan"/>
              </a:rPr>
              <a:t>2. </a:t>
            </a:r>
            <a:r>
              <a:rPr lang="en-US" sz="2100" b="1" u="sng" dirty="0">
                <a:solidFill>
                  <a:srgbClr val="1E1E1E"/>
                </a:solidFill>
                <a:latin typeface="League Spartan"/>
                <a:ea typeface="League Spartan"/>
                <a:cs typeface="League Spartan"/>
                <a:sym typeface="League Spartan"/>
              </a:rPr>
              <a:t>Product Development Lifecycle Transformation</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The product development process must become more iterative, leveraging real-time data for continuous improvement.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Example: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Adopt agile development, use predictive analytics, and design personalized features based on user data.</a:t>
            </a:r>
          </a:p>
          <a:p>
            <a:pPr algn="l">
              <a:lnSpc>
                <a:spcPts val="2940"/>
              </a:lnSpc>
              <a:spcBef>
                <a:spcPct val="0"/>
              </a:spcBef>
            </a:pPr>
            <a:endParaRPr lang="en-US" sz="2100" b="1" dirty="0">
              <a:solidFill>
                <a:srgbClr val="1E1E1E"/>
              </a:solidFill>
              <a:latin typeface="League Spartan"/>
              <a:ea typeface="League Spartan"/>
              <a:cs typeface="League Spartan"/>
              <a:sym typeface="League Spartan"/>
            </a:endParaRPr>
          </a:p>
          <a:p>
            <a:pPr algn="l">
              <a:lnSpc>
                <a:spcPts val="2940"/>
              </a:lnSpc>
              <a:spcBef>
                <a:spcPct val="0"/>
              </a:spcBef>
            </a:pPr>
            <a:r>
              <a:rPr lang="en-US" sz="2100" b="1" dirty="0">
                <a:solidFill>
                  <a:srgbClr val="1E1E1E"/>
                </a:solidFill>
                <a:latin typeface="League Spartan"/>
                <a:ea typeface="League Spartan"/>
                <a:cs typeface="League Spartan"/>
                <a:sym typeface="League Spartan"/>
              </a:rPr>
              <a:t>3. </a:t>
            </a:r>
            <a:r>
              <a:rPr lang="en-US" sz="2100" b="1" u="sng" dirty="0">
                <a:solidFill>
                  <a:srgbClr val="1E1E1E"/>
                </a:solidFill>
                <a:latin typeface="League Spartan"/>
                <a:ea typeface="League Spartan"/>
                <a:cs typeface="League Spartan"/>
                <a:sym typeface="League Spartan"/>
              </a:rPr>
              <a:t>New Business Models and Revenue Streams</a:t>
            </a:r>
            <a:r>
              <a:rPr lang="en-US" sz="2100" b="1" dirty="0">
                <a:solidFill>
                  <a:srgbClr val="1E1E1E"/>
                </a:solidFill>
                <a:latin typeface="League Spartan"/>
                <a:ea typeface="League Spartan"/>
                <a:cs typeface="League Spartan"/>
                <a:sym typeface="League Spartan"/>
              </a:rPr>
              <a:t>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The introduction of adaptive fabric opens up new business models, such as subscription services and data monetization. </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Example:</a:t>
            </a:r>
          </a:p>
          <a:p>
            <a:pPr algn="l">
              <a:lnSpc>
                <a:spcPts val="2940"/>
              </a:lnSpc>
              <a:spcBef>
                <a:spcPct val="0"/>
              </a:spcBef>
            </a:pPr>
            <a:r>
              <a:rPr lang="en-US" sz="2100" b="1" dirty="0">
                <a:solidFill>
                  <a:srgbClr val="1E1E1E"/>
                </a:solidFill>
                <a:latin typeface="League Spartan"/>
                <a:ea typeface="League Spartan"/>
                <a:cs typeface="League Spartan"/>
                <a:sym typeface="League Spartan"/>
              </a:rPr>
              <a:t>Introduce subscription services, monetize wearable data, and form partnerships with fitness tech companies.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6909</Words>
  <Application>Microsoft Macintosh PowerPoint</Application>
  <PresentationFormat>Custom</PresentationFormat>
  <Paragraphs>627</Paragraphs>
  <Slides>16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Anton</vt:lpstr>
      <vt:lpstr>League Spartan</vt:lpstr>
      <vt:lpstr>Calibri</vt:lpstr>
      <vt:lpstr>Canva Sans</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 ARMOUR</dc:title>
  <cp:lastModifiedBy>Pranav Rebala</cp:lastModifiedBy>
  <cp:revision>5</cp:revision>
  <dcterms:created xsi:type="dcterms:W3CDTF">2006-08-16T00:00:00Z</dcterms:created>
  <dcterms:modified xsi:type="dcterms:W3CDTF">2024-11-19T06:53:47Z</dcterms:modified>
  <dc:identifier>DAGWgameRqc</dc:identifier>
</cp:coreProperties>
</file>